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370" r:id="rId2"/>
    <p:sldId id="369" r:id="rId3"/>
    <p:sldId id="340" r:id="rId4"/>
    <p:sldId id="351" r:id="rId5"/>
    <p:sldId id="348" r:id="rId6"/>
    <p:sldId id="341" r:id="rId7"/>
    <p:sldId id="349" r:id="rId8"/>
    <p:sldId id="360" r:id="rId9"/>
    <p:sldId id="299" r:id="rId10"/>
    <p:sldId id="306" r:id="rId11"/>
    <p:sldId id="302" r:id="rId12"/>
    <p:sldId id="307" r:id="rId13"/>
    <p:sldId id="303" r:id="rId14"/>
    <p:sldId id="308" r:id="rId15"/>
    <p:sldId id="338" r:id="rId16"/>
    <p:sldId id="339" r:id="rId17"/>
    <p:sldId id="304" r:id="rId18"/>
    <p:sldId id="298" r:id="rId19"/>
    <p:sldId id="305" r:id="rId20"/>
    <p:sldId id="309" r:id="rId21"/>
    <p:sldId id="300" r:id="rId22"/>
    <p:sldId id="301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22" r:id="rId36"/>
    <p:sldId id="323" r:id="rId37"/>
    <p:sldId id="324" r:id="rId38"/>
    <p:sldId id="325" r:id="rId39"/>
    <p:sldId id="342" r:id="rId40"/>
    <p:sldId id="343" r:id="rId41"/>
    <p:sldId id="344" r:id="rId42"/>
    <p:sldId id="345" r:id="rId43"/>
    <p:sldId id="326" r:id="rId44"/>
    <p:sldId id="327" r:id="rId45"/>
    <p:sldId id="328" r:id="rId46"/>
    <p:sldId id="329" r:id="rId47"/>
    <p:sldId id="330" r:id="rId48"/>
    <p:sldId id="331" r:id="rId49"/>
    <p:sldId id="332" r:id="rId50"/>
    <p:sldId id="333" r:id="rId51"/>
    <p:sldId id="334" r:id="rId52"/>
    <p:sldId id="335" r:id="rId53"/>
    <p:sldId id="336" r:id="rId54"/>
    <p:sldId id="337" r:id="rId55"/>
    <p:sldId id="346" r:id="rId56"/>
    <p:sldId id="347" r:id="rId57"/>
    <p:sldId id="350" r:id="rId58"/>
    <p:sldId id="353" r:id="rId59"/>
    <p:sldId id="352" r:id="rId60"/>
    <p:sldId id="354" r:id="rId61"/>
    <p:sldId id="356" r:id="rId62"/>
    <p:sldId id="355" r:id="rId63"/>
    <p:sldId id="357" r:id="rId64"/>
    <p:sldId id="358" r:id="rId65"/>
    <p:sldId id="362" r:id="rId66"/>
    <p:sldId id="363" r:id="rId67"/>
    <p:sldId id="359" r:id="rId6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4595" autoAdjust="0"/>
  </p:normalViewPr>
  <p:slideViewPr>
    <p:cSldViewPr>
      <p:cViewPr varScale="1">
        <p:scale>
          <a:sx n="108" d="100"/>
          <a:sy n="108" d="100"/>
        </p:scale>
        <p:origin x="97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1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37523" cy="464662"/>
          </a:xfrm>
          <a:prstGeom prst="rect">
            <a:avLst/>
          </a:prstGeom>
        </p:spPr>
        <p:txBody>
          <a:bodyPr vert="horz" lIns="92277" tIns="46140" rIns="92277" bIns="4614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293" y="1"/>
            <a:ext cx="3037523" cy="464662"/>
          </a:xfrm>
          <a:prstGeom prst="rect">
            <a:avLst/>
          </a:prstGeom>
        </p:spPr>
        <p:txBody>
          <a:bodyPr vert="horz" lIns="92277" tIns="46140" rIns="92277" bIns="46140" rtlCol="0"/>
          <a:lstStyle>
            <a:lvl1pPr algn="r">
              <a:defRPr sz="1200"/>
            </a:lvl1pPr>
          </a:lstStyle>
          <a:p>
            <a:pPr>
              <a:defRPr/>
            </a:pPr>
            <a:fld id="{0984B106-2A82-4974-A8B1-3B5E2875843B}" type="datetimeFigureOut">
              <a:rPr lang="en-US">
                <a:latin typeface="Century Gothic" panose="020B0502020202020204" pitchFamily="34" charset="0"/>
              </a:rPr>
              <a:pPr>
                <a:defRPr/>
              </a:pPr>
              <a:t>10/27/2021</a:t>
            </a:fld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30155"/>
            <a:ext cx="3037523" cy="464662"/>
          </a:xfrm>
          <a:prstGeom prst="rect">
            <a:avLst/>
          </a:prstGeom>
        </p:spPr>
        <p:txBody>
          <a:bodyPr vert="horz" lIns="92277" tIns="46140" rIns="92277" bIns="4614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293" y="8830155"/>
            <a:ext cx="3037523" cy="464662"/>
          </a:xfrm>
          <a:prstGeom prst="rect">
            <a:avLst/>
          </a:prstGeom>
        </p:spPr>
        <p:txBody>
          <a:bodyPr vert="horz" lIns="92277" tIns="46140" rIns="92277" bIns="46140" rtlCol="0" anchor="b"/>
          <a:lstStyle>
            <a:lvl1pPr algn="r">
              <a:defRPr sz="1200"/>
            </a:lvl1pPr>
          </a:lstStyle>
          <a:p>
            <a:pPr>
              <a:defRPr/>
            </a:pPr>
            <a:fld id="{F5F8E964-FC76-4780-A4AA-94179088F9C4}" type="slidenum">
              <a:rPr lang="en-US">
                <a:latin typeface="Century Gothic" panose="020B0502020202020204" pitchFamily="34" charset="0"/>
              </a:rPr>
              <a:pPr>
                <a:defRPr/>
              </a:pPr>
              <a:t>‹#›</a:t>
            </a:fld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63354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37523" cy="464662"/>
          </a:xfrm>
          <a:prstGeom prst="rect">
            <a:avLst/>
          </a:prstGeom>
        </p:spPr>
        <p:txBody>
          <a:bodyPr vert="horz" lIns="92277" tIns="46140" rIns="92277" bIns="46140" rtlCol="0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293" y="1"/>
            <a:ext cx="3037523" cy="464662"/>
          </a:xfrm>
          <a:prstGeom prst="rect">
            <a:avLst/>
          </a:prstGeom>
        </p:spPr>
        <p:txBody>
          <a:bodyPr vert="horz" lIns="92277" tIns="46140" rIns="92277" bIns="46140" rtlCol="0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1DFCA95D-B959-44C6-853B-CB4AAFA150C7}" type="datetimeFigureOut">
              <a:rPr lang="en-US" smtClean="0"/>
              <a:pPr>
                <a:defRPr/>
              </a:pPr>
              <a:t>10/27/2021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77" tIns="46140" rIns="92277" bIns="4614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725" y="4416664"/>
            <a:ext cx="5608954" cy="4183539"/>
          </a:xfrm>
          <a:prstGeom prst="rect">
            <a:avLst/>
          </a:prstGeom>
        </p:spPr>
        <p:txBody>
          <a:bodyPr vert="horz" lIns="92277" tIns="46140" rIns="92277" bIns="4614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30155"/>
            <a:ext cx="3037523" cy="464662"/>
          </a:xfrm>
          <a:prstGeom prst="rect">
            <a:avLst/>
          </a:prstGeom>
        </p:spPr>
        <p:txBody>
          <a:bodyPr vert="horz" lIns="92277" tIns="46140" rIns="92277" bIns="46140" rtlCol="0" anchor="b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293" y="8830155"/>
            <a:ext cx="3037523" cy="464662"/>
          </a:xfrm>
          <a:prstGeom prst="rect">
            <a:avLst/>
          </a:prstGeom>
        </p:spPr>
        <p:txBody>
          <a:bodyPr vert="horz" lIns="92277" tIns="46140" rIns="92277" bIns="46140" rtlCol="0" anchor="b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2C6F1822-8C34-4017-AE3B-204FBCF49C5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13291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083B4-2E0E-4B59-898C-476BB1BE31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83B8E-1630-45C9-ACAD-FE27A7E116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E9C79-40DE-43B8-B3BA-17E47EF20F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6CECA-0639-48E1-9D16-FD9D1180A7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27AAD-F1E8-4DB4-ABE7-DF14FA0BDB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C6AC8-EC3D-43A2-AC37-48C59858F9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A7B8B-0707-4595-80E9-AFF051450E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5BCF4-0048-48A8-9DD0-81349E4996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7BAD0-7EA3-452D-BBC5-5CE25380E4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13516-3DC7-4940-A3E0-66EFD087AB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94B45-6BAA-4173-AEB8-CBB1D36513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19722-BFA5-423D-8D15-87265EC3CB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44A96081-996E-4ADE-A806-7CB610EEDAD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anose="020B0502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entury Gothic" panose="020B0502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entury Gothic" panose="020B0502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entury Gothic" panose="020B0502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entury Gothic" panose="020B0502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9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://www.siswac.org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9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04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0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4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AACEDF8-B4F3-4D0C-8C55-FD86614BFFD8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216230"/>
            <a:ext cx="7772400" cy="1752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kern="0" dirty="0"/>
              <a:t>Southern Indiana Stormwater Advisory Committee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9D8A4D-9492-456E-9761-26D903E606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286000"/>
            <a:ext cx="2261260" cy="2261260"/>
          </a:xfrm>
          <a:prstGeom prst="ellipse">
            <a:avLst/>
          </a:prstGeom>
          <a:ln w="254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34D28AC6-4A05-43BD-A8CE-C42256CAA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0200"/>
            <a:ext cx="3124200" cy="3947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5E6EEE-3ED7-4A8B-860A-964062531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7" r="16327"/>
          <a:stretch>
            <a:fillRect/>
          </a:stretch>
        </p:blipFill>
        <p:spPr bwMode="auto">
          <a:xfrm>
            <a:off x="5927608" y="1600200"/>
            <a:ext cx="3146131" cy="3947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5369C1CC-B841-48F5-BA02-CF8677B4B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562600"/>
            <a:ext cx="7162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kern="0" dirty="0"/>
              <a:t>Stormwater Pollution Prevention Municipal Employee Training</a:t>
            </a:r>
          </a:p>
        </p:txBody>
      </p:sp>
    </p:spTree>
    <p:extLst>
      <p:ext uri="{BB962C8B-B14F-4D97-AF65-F5344CB8AC3E}">
        <p14:creationId xmlns:p14="http://schemas.microsoft.com/office/powerpoint/2010/main" val="507412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Do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Don’t</a:t>
            </a:r>
          </a:p>
        </p:txBody>
      </p:sp>
      <p:pic>
        <p:nvPicPr>
          <p:cNvPr id="56322" name="Picture 2" descr="V:\1756\inactive\175648006\engineering\302_Facility Inspections\Pictures\07-07-09\07-07-09\07-07-09 002 (Medium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0"/>
            <a:ext cx="4192588" cy="3144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23" name="Picture 3" descr="\\us1269-f01\ArchivedProjects02\1756_Inactive_Jobs\175659008\Municipal Inspections\Pictures\03-04-10\resize\03-04-10 008 (Large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286000"/>
            <a:ext cx="4194175" cy="3145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itle 13"/>
          <p:cNvSpPr txBox="1">
            <a:spLocks/>
          </p:cNvSpPr>
          <p:nvPr/>
        </p:nvSpPr>
        <p:spPr bwMode="auto">
          <a:xfrm>
            <a:off x="457200" y="274638"/>
            <a:ext cx="8458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1.1 General Facility Operations &amp; Maintenance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half" idx="1"/>
          </p:nvPr>
        </p:nvSpPr>
        <p:spPr>
          <a:xfrm>
            <a:off x="152400" y="990600"/>
            <a:ext cx="8839200" cy="5334000"/>
          </a:xfrm>
        </p:spPr>
        <p:txBody>
          <a:bodyPr/>
          <a:lstStyle/>
          <a:p>
            <a:r>
              <a:rPr lang="en-US" sz="2400" dirty="0"/>
              <a:t>Store material in properly</a:t>
            </a:r>
            <a:br>
              <a:rPr lang="en-US" sz="2400" dirty="0"/>
            </a:br>
            <a:r>
              <a:rPr lang="en-US" sz="2400" u="sng" dirty="0"/>
              <a:t>labeled</a:t>
            </a:r>
            <a:r>
              <a:rPr lang="en-US" sz="2400" dirty="0"/>
              <a:t> containers</a:t>
            </a:r>
          </a:p>
          <a:p>
            <a:r>
              <a:rPr lang="en-US" sz="2400" dirty="0"/>
              <a:t>Materials should be</a:t>
            </a:r>
            <a:br>
              <a:rPr lang="en-US" sz="2400" dirty="0"/>
            </a:br>
            <a:r>
              <a:rPr lang="en-US" sz="2400" dirty="0"/>
              <a:t>stored indoors</a:t>
            </a:r>
          </a:p>
          <a:p>
            <a:r>
              <a:rPr lang="en-US" sz="2400" dirty="0"/>
              <a:t>Similar materials should </a:t>
            </a:r>
            <a:br>
              <a:rPr lang="en-US" sz="2400" dirty="0"/>
            </a:br>
            <a:r>
              <a:rPr lang="en-US" sz="2400" dirty="0"/>
              <a:t>be stored together</a:t>
            </a:r>
          </a:p>
          <a:p>
            <a:r>
              <a:rPr lang="en-US" sz="2400" dirty="0"/>
              <a:t>Dispose of materials that </a:t>
            </a:r>
            <a:br>
              <a:rPr lang="en-US" sz="2400" dirty="0"/>
            </a:br>
            <a:r>
              <a:rPr lang="en-US" sz="2400" dirty="0"/>
              <a:t>are no longer used</a:t>
            </a:r>
          </a:p>
          <a:p>
            <a:r>
              <a:rPr lang="en-US" sz="2400" dirty="0"/>
              <a:t>Large quantities of liquid </a:t>
            </a:r>
            <a:br>
              <a:rPr lang="en-US" sz="2400" dirty="0"/>
            </a:br>
            <a:r>
              <a:rPr lang="en-US" sz="2400" dirty="0"/>
              <a:t>stored with secondary containment</a:t>
            </a:r>
          </a:p>
          <a:p>
            <a:r>
              <a:rPr lang="en-US" sz="2400" dirty="0"/>
              <a:t>Make sure everything “has a place”</a:t>
            </a:r>
          </a:p>
          <a:p>
            <a:r>
              <a:rPr lang="en-US" sz="2400" dirty="0"/>
              <a:t>If unsure, follow the MSDS for storage / handling / disposal instructions (Material Safety Data Sheet)</a:t>
            </a:r>
          </a:p>
        </p:txBody>
      </p:sp>
      <p:sp>
        <p:nvSpPr>
          <p:cNvPr id="9" name="Title 1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algn="l"/>
            <a:r>
              <a:rPr lang="en-US" sz="2800" dirty="0"/>
              <a:t>1.2 Material Storage</a:t>
            </a:r>
          </a:p>
        </p:txBody>
      </p:sp>
      <p:pic>
        <p:nvPicPr>
          <p:cNvPr id="8" name="Picture 2" descr="V:\1756\active\175647030\engineering\Facilities Audit\Pictures\02-06-09\resize\02-06-09 084 (Medium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6600" y="1143000"/>
            <a:ext cx="447040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3505200" cy="639762"/>
          </a:xfrm>
        </p:spPr>
        <p:txBody>
          <a:bodyPr/>
          <a:lstStyle/>
          <a:p>
            <a:pPr algn="ctr"/>
            <a:r>
              <a:rPr lang="en-US" dirty="0"/>
              <a:t>Do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645025" y="990600"/>
            <a:ext cx="4041775" cy="639762"/>
          </a:xfrm>
        </p:spPr>
        <p:txBody>
          <a:bodyPr/>
          <a:lstStyle/>
          <a:p>
            <a:pPr algn="ctr"/>
            <a:r>
              <a:rPr lang="en-US" dirty="0"/>
              <a:t>Don’t</a:t>
            </a:r>
          </a:p>
        </p:txBody>
      </p:sp>
      <p:pic>
        <p:nvPicPr>
          <p:cNvPr id="57348" name="Picture 4" descr="V:\1756\inactive\175648006\engineering\302_Facility Inspections\Pictures\07-07-09\07-07-09\07-07-09 117 (Medium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2209800"/>
            <a:ext cx="46736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algn="l"/>
            <a:r>
              <a:rPr lang="en-US" sz="2800" dirty="0"/>
              <a:t>1.2 Material Storage</a:t>
            </a:r>
          </a:p>
        </p:txBody>
      </p:sp>
      <p:pic>
        <p:nvPicPr>
          <p:cNvPr id="11" name="Picture 3" descr="04-16-09 041 (Medium)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828800"/>
            <a:ext cx="3581400" cy="477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half" idx="1"/>
          </p:nvPr>
        </p:nvSpPr>
        <p:spPr>
          <a:xfrm>
            <a:off x="457200" y="914400"/>
            <a:ext cx="4419600" cy="5765800"/>
          </a:xfrm>
        </p:spPr>
        <p:txBody>
          <a:bodyPr/>
          <a:lstStyle/>
          <a:p>
            <a:r>
              <a:rPr lang="en-US" sz="2400" dirty="0"/>
              <a:t>Bags of fertilizers and other bulk materials should be stored on pallets, indoors, and away from weather, floor drains, and not in buildings that could flood</a:t>
            </a:r>
          </a:p>
          <a:p>
            <a:r>
              <a:rPr lang="en-US" sz="2400" dirty="0"/>
              <a:t>Bulk liquids (55 gal drums, etc.) should be stored indoors on spill pallets</a:t>
            </a:r>
          </a:p>
          <a:p>
            <a:r>
              <a:rPr lang="en-US" sz="2400" dirty="0"/>
              <a:t>Properly dispose of empty containers promptly</a:t>
            </a:r>
          </a:p>
          <a:p>
            <a:r>
              <a:rPr lang="en-US" sz="2400" u="sng" dirty="0"/>
              <a:t>Label</a:t>
            </a:r>
            <a:r>
              <a:rPr lang="en-US" sz="2400" dirty="0"/>
              <a:t> all supplies and materials</a:t>
            </a:r>
          </a:p>
        </p:txBody>
      </p:sp>
      <p:pic>
        <p:nvPicPr>
          <p:cNvPr id="9" name="Picture 3" descr="02-06-09 038 (Mediu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990600"/>
            <a:ext cx="4057650" cy="541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itle 1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15962"/>
          </a:xfrm>
        </p:spPr>
        <p:txBody>
          <a:bodyPr/>
          <a:lstStyle/>
          <a:p>
            <a:pPr algn="l"/>
            <a:r>
              <a:rPr lang="en-US" sz="2800" dirty="0"/>
              <a:t>1.3 Bulk Material Storage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04800" y="990600"/>
            <a:ext cx="3429000" cy="639762"/>
          </a:xfrm>
        </p:spPr>
        <p:txBody>
          <a:bodyPr/>
          <a:lstStyle/>
          <a:p>
            <a:pPr algn="ctr"/>
            <a:r>
              <a:rPr lang="en-US" dirty="0"/>
              <a:t>Do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216400" y="990600"/>
            <a:ext cx="4470401" cy="639762"/>
          </a:xfrm>
        </p:spPr>
        <p:txBody>
          <a:bodyPr/>
          <a:lstStyle/>
          <a:p>
            <a:pPr algn="ctr"/>
            <a:r>
              <a:rPr lang="en-US" dirty="0"/>
              <a:t>Don’t</a:t>
            </a:r>
          </a:p>
        </p:txBody>
      </p:sp>
      <p:pic>
        <p:nvPicPr>
          <p:cNvPr id="55298" name="Picture 2" descr="V:\1756\inactive\175648006\engineering\302_Facility Inspections\Pictures\07-07-09\07-07-09\07-07-09 090 (Medium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676400"/>
            <a:ext cx="33528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299" name="Picture 3" descr="V:\1756\inactive\175648006\engineering\302_Facility Inspections\Pictures\07-07-09\07-07-09\07-07-09 132 (Medium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6400" y="3962400"/>
            <a:ext cx="3403600" cy="255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itle 1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algn="l"/>
            <a:r>
              <a:rPr lang="en-US" sz="2800" dirty="0"/>
              <a:t>1.3 Bulk Material Storage</a:t>
            </a:r>
          </a:p>
        </p:txBody>
      </p:sp>
      <p:pic>
        <p:nvPicPr>
          <p:cNvPr id="10" name="Picture 2" descr="fertilizer bags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17021" b="12766"/>
          <a:stretch>
            <a:fillRect/>
          </a:stretch>
        </p:blipFill>
        <p:spPr bwMode="auto">
          <a:xfrm>
            <a:off x="281787" y="1676400"/>
            <a:ext cx="3452013" cy="4838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half" idx="1"/>
          </p:nvPr>
        </p:nvSpPr>
        <p:spPr>
          <a:xfrm>
            <a:off x="228600" y="838200"/>
            <a:ext cx="4953000" cy="5562600"/>
          </a:xfrm>
        </p:spPr>
        <p:txBody>
          <a:bodyPr/>
          <a:lstStyle/>
          <a:p>
            <a:r>
              <a:rPr lang="en-US" sz="2400" dirty="0"/>
              <a:t>Do not dispose of used oil, antifreeze, paint, etc in floor drains</a:t>
            </a:r>
          </a:p>
          <a:p>
            <a:r>
              <a:rPr lang="en-US" sz="2400" dirty="0"/>
              <a:t>Floor drains should be connected to the sanitary system – </a:t>
            </a:r>
            <a:r>
              <a:rPr lang="en-US" sz="2400" u="sng" dirty="0"/>
              <a:t>know where it goes!</a:t>
            </a:r>
            <a:endParaRPr lang="en-US" sz="2400" dirty="0"/>
          </a:p>
          <a:p>
            <a:r>
              <a:rPr lang="en-US" sz="2400" dirty="0"/>
              <a:t>Floor drains should only be used to dispose of wash water</a:t>
            </a:r>
          </a:p>
          <a:p>
            <a:r>
              <a:rPr lang="en-US" sz="2400" dirty="0"/>
              <a:t>Drains should have a grit collector and an oil/water separator</a:t>
            </a:r>
          </a:p>
          <a:p>
            <a:r>
              <a:rPr lang="en-US" sz="2400" dirty="0"/>
              <a:t>Floor drains should be cleaned out regularly</a:t>
            </a:r>
          </a:p>
        </p:txBody>
      </p:sp>
      <p:sp>
        <p:nvSpPr>
          <p:cNvPr id="11" name="Title 13"/>
          <p:cNvSpPr>
            <a:spLocks noGrp="1"/>
          </p:cNvSpPr>
          <p:nvPr>
            <p:ph type="title"/>
          </p:nvPr>
        </p:nvSpPr>
        <p:spPr>
          <a:xfrm>
            <a:off x="418605" y="152400"/>
            <a:ext cx="8229600" cy="715962"/>
          </a:xfrm>
        </p:spPr>
        <p:txBody>
          <a:bodyPr/>
          <a:lstStyle/>
          <a:p>
            <a:pPr algn="l"/>
            <a:r>
              <a:rPr lang="en-US" sz="2800" dirty="0"/>
              <a:t>1.4 Floor Drains</a:t>
            </a:r>
          </a:p>
        </p:txBody>
      </p:sp>
      <p:pic>
        <p:nvPicPr>
          <p:cNvPr id="1026" name="Picture 2" descr="V:\1756\inactive\175648006\engineering\302_Facility Inspections\Pictures\07-07-09\07-07-09\07-07-09 137 (Medium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4450" y="990600"/>
            <a:ext cx="3714750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Placeholder 14"/>
          <p:cNvSpPr txBox="1">
            <a:spLocks/>
          </p:cNvSpPr>
          <p:nvPr/>
        </p:nvSpPr>
        <p:spPr bwMode="auto">
          <a:xfrm>
            <a:off x="228600" y="6324600"/>
            <a:ext cx="876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>
                <a:latin typeface="Century Gothic" panose="020B0502020202020204" pitchFamily="34" charset="0"/>
              </a:rPr>
              <a:t>If large spill enters drain, try to stop it; notify wastewater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0543" y="838200"/>
            <a:ext cx="4040188" cy="639762"/>
          </a:xfrm>
        </p:spPr>
        <p:txBody>
          <a:bodyPr/>
          <a:lstStyle/>
          <a:p>
            <a:pPr algn="ctr"/>
            <a:r>
              <a:rPr lang="en-US" dirty="0"/>
              <a:t>Do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638368" y="838200"/>
            <a:ext cx="4041775" cy="639762"/>
          </a:xfrm>
        </p:spPr>
        <p:txBody>
          <a:bodyPr/>
          <a:lstStyle/>
          <a:p>
            <a:pPr algn="ctr"/>
            <a:r>
              <a:rPr lang="en-US" dirty="0"/>
              <a:t>Don’t</a:t>
            </a:r>
          </a:p>
        </p:txBody>
      </p:sp>
      <p:sp>
        <p:nvSpPr>
          <p:cNvPr id="12" name="Title 1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algn="l"/>
            <a:r>
              <a:rPr lang="en-US" sz="2800" dirty="0"/>
              <a:t>1.4 Floor Drains</a:t>
            </a:r>
          </a:p>
        </p:txBody>
      </p:sp>
      <p:pic>
        <p:nvPicPr>
          <p:cNvPr id="9" name="Picture 3" descr="02-06-09 033 (Mediu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470819"/>
            <a:ext cx="3868936" cy="5158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V:\1756\active\175648008\engineering\Facilities Audit\Pictures\04-16-09\orig\04-16-09 00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4365774" cy="5137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half" idx="1"/>
          </p:nvPr>
        </p:nvSpPr>
        <p:spPr>
          <a:xfrm>
            <a:off x="304800" y="990600"/>
            <a:ext cx="4114800" cy="5791200"/>
          </a:xfrm>
        </p:spPr>
        <p:txBody>
          <a:bodyPr/>
          <a:lstStyle/>
          <a:p>
            <a:r>
              <a:rPr lang="en-US" sz="2400" dirty="0"/>
              <a:t>Store wastes in designated locations under cover</a:t>
            </a:r>
          </a:p>
          <a:p>
            <a:r>
              <a:rPr lang="en-US" sz="2400" dirty="0"/>
              <a:t>Recycle as much as possible (aluminum, cardboard, steel, etc.) in separate containers</a:t>
            </a:r>
          </a:p>
          <a:p>
            <a:r>
              <a:rPr lang="en-US" sz="2400" dirty="0"/>
              <a:t>Keep dumpster lids closed</a:t>
            </a:r>
          </a:p>
          <a:p>
            <a:r>
              <a:rPr lang="en-US" sz="2400" dirty="0"/>
              <a:t>Make sure all using dumpsters understand what does/doesn’t belong </a:t>
            </a:r>
          </a:p>
          <a:p>
            <a:r>
              <a:rPr lang="en-US" sz="2400" dirty="0"/>
              <a:t>If you don’t know, ask your supervisor</a:t>
            </a:r>
          </a:p>
        </p:txBody>
      </p:sp>
      <p:sp>
        <p:nvSpPr>
          <p:cNvPr id="11" name="Title 1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algn="l"/>
            <a:r>
              <a:rPr lang="en-US" sz="2800" dirty="0"/>
              <a:t>1.5 Waste Disposal—General</a:t>
            </a:r>
          </a:p>
        </p:txBody>
      </p:sp>
      <p:pic>
        <p:nvPicPr>
          <p:cNvPr id="5" name="Picture 1103" descr="M:\keith\storm water\FY04\P2 Training\Fleet Maintenance\FW dumping trash.tif"/>
          <p:cNvPicPr>
            <a:picLocks noChangeAspect="1" noChangeArrowheads="1"/>
          </p:cNvPicPr>
          <p:nvPr/>
        </p:nvPicPr>
        <p:blipFill>
          <a:blip r:embed="rId2">
            <a:lum bright="12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99" y="1676400"/>
            <a:ext cx="4533363" cy="3657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535113"/>
            <a:ext cx="4040188" cy="639762"/>
          </a:xfrm>
        </p:spPr>
        <p:txBody>
          <a:bodyPr/>
          <a:lstStyle/>
          <a:p>
            <a:pPr algn="ctr"/>
            <a:r>
              <a:rPr lang="en-US" dirty="0"/>
              <a:t>Do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Don’t</a:t>
            </a:r>
          </a:p>
        </p:txBody>
      </p:sp>
      <p:pic>
        <p:nvPicPr>
          <p:cNvPr id="53250" name="Picture 2" descr="V:\1756\active\175647030\engineering\Facilities Audit\Pictures\03-06-2009\resize\03-06-2009 015 (Medium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245519"/>
            <a:ext cx="4321175" cy="3240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itle 1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algn="l"/>
            <a:r>
              <a:rPr lang="en-US" sz="2800" dirty="0"/>
              <a:t>1.5 Waste Disposal—General</a:t>
            </a:r>
          </a:p>
        </p:txBody>
      </p:sp>
      <p:pic>
        <p:nvPicPr>
          <p:cNvPr id="10" name="Picture 3" descr="V:\1756\inactive\175648006\engineering\302_Facility Inspections\Pictures\07-07-09\07-07-09\07-07-09 039 (Medium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0"/>
            <a:ext cx="4449386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half" idx="1"/>
          </p:nvPr>
        </p:nvSpPr>
        <p:spPr>
          <a:xfrm>
            <a:off x="304800" y="1143000"/>
            <a:ext cx="4572000" cy="4525963"/>
          </a:xfrm>
        </p:spPr>
        <p:txBody>
          <a:bodyPr/>
          <a:lstStyle/>
          <a:p>
            <a:r>
              <a:rPr lang="en-US" sz="2400" dirty="0"/>
              <a:t>Set up special containers to collect used fluids, antifreeze, oil, transmission fluid, hydraulic fluid, batteries, and other materials</a:t>
            </a:r>
          </a:p>
          <a:p>
            <a:r>
              <a:rPr lang="en-US" sz="2400" dirty="0"/>
              <a:t>Periodic removal of materials should be handled by a qualified vendor</a:t>
            </a:r>
          </a:p>
          <a:p>
            <a:r>
              <a:rPr lang="en-US" sz="2400" dirty="0"/>
              <a:t>Waste tires should be stored under cover and disposed of before accumulating large quantities</a:t>
            </a:r>
          </a:p>
        </p:txBody>
      </p:sp>
      <p:sp>
        <p:nvSpPr>
          <p:cNvPr id="11" name="Title 1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algn="l"/>
            <a:r>
              <a:rPr lang="en-US" sz="2800" dirty="0"/>
              <a:t>1.6 Waste Disposal—Specific</a:t>
            </a:r>
          </a:p>
        </p:txBody>
      </p:sp>
      <p:pic>
        <p:nvPicPr>
          <p:cNvPr id="2051" name="Picture 3" descr="V:\1756\inactive\175656118\DONT SAVE-GO TO 175659008\Pictures\01-24-09\resize\20090124 001 (Large).jpg"/>
          <p:cNvPicPr>
            <a:picLocks noChangeAspect="1" noChangeArrowheads="1"/>
          </p:cNvPicPr>
          <p:nvPr/>
        </p:nvPicPr>
        <p:blipFill>
          <a:blip r:embed="rId2" cstate="print"/>
          <a:srcRect t="23434"/>
          <a:stretch>
            <a:fillRect/>
          </a:stretch>
        </p:blipFill>
        <p:spPr bwMode="auto">
          <a:xfrm>
            <a:off x="4398963" y="2372095"/>
            <a:ext cx="4668837" cy="3190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98DEF4D-D8E3-4E2F-80DC-68C96EB8D998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kern="0"/>
              <a:t>Outline</a:t>
            </a:r>
            <a:endParaRPr lang="en-US" kern="0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074DDE6-6C8B-4566-84EC-E51A162D7256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" y="1295400"/>
            <a:ext cx="8763000" cy="5410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609600" indent="-60960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kern="0"/>
              <a:t>General Facility Operations &amp; Maintenance</a:t>
            </a:r>
          </a:p>
          <a:p>
            <a:pPr marL="609600" indent="-60960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kern="0"/>
              <a:t>Vehicle and Equipment Fueling</a:t>
            </a:r>
          </a:p>
          <a:p>
            <a:pPr marL="609600" indent="-60960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kern="0"/>
              <a:t>Spill Response</a:t>
            </a:r>
          </a:p>
          <a:p>
            <a:pPr marL="609600" indent="-60960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kern="0"/>
              <a:t>Vehicle Maintenance, Repair and Cleaning</a:t>
            </a:r>
          </a:p>
          <a:p>
            <a:pPr marL="609600" indent="-60960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kern="0"/>
              <a:t>Maintenance and Repair Projects in the Field</a:t>
            </a:r>
          </a:p>
          <a:p>
            <a:pPr marL="609600" indent="-60960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kern="0"/>
              <a:t>Street Sweeping</a:t>
            </a:r>
          </a:p>
          <a:p>
            <a:pPr marL="609600" indent="-60960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kern="0"/>
              <a:t>Leaf and Woody Debris Collections</a:t>
            </a:r>
          </a:p>
          <a:p>
            <a:pPr marL="609600" indent="-60960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kern="0"/>
              <a:t>Snow Plowing and Road De-icing</a:t>
            </a:r>
          </a:p>
          <a:p>
            <a:pPr marL="609600" indent="-60960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kern="0"/>
              <a:t>Illicit Discharge Detection and Elimination</a:t>
            </a:r>
            <a:endParaRPr lang="en-US" sz="2800" kern="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744A805-DBEC-4049-816C-412F455B5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6862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62000" y="1410449"/>
            <a:ext cx="4040188" cy="639762"/>
          </a:xfrm>
        </p:spPr>
        <p:txBody>
          <a:bodyPr/>
          <a:lstStyle/>
          <a:p>
            <a:pPr algn="ctr"/>
            <a:r>
              <a:rPr lang="en-US" dirty="0"/>
              <a:t>Do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324600" y="533400"/>
            <a:ext cx="1752600" cy="639762"/>
          </a:xfrm>
        </p:spPr>
        <p:txBody>
          <a:bodyPr/>
          <a:lstStyle/>
          <a:p>
            <a:pPr algn="ctr"/>
            <a:r>
              <a:rPr lang="en-US" dirty="0"/>
              <a:t>Don’t</a:t>
            </a:r>
          </a:p>
        </p:txBody>
      </p:sp>
      <p:sp>
        <p:nvSpPr>
          <p:cNvPr id="11" name="Title 1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algn="l"/>
            <a:r>
              <a:rPr lang="en-US" sz="2800" dirty="0"/>
              <a:t>1.6 Waste Disposal—Specific</a:t>
            </a:r>
          </a:p>
        </p:txBody>
      </p:sp>
      <p:pic>
        <p:nvPicPr>
          <p:cNvPr id="1027" name="Picture 3" descr="V:\1756\active\175647034\engineering\IDEM Audit\Pictures\05-06-10\05-06-10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050211"/>
            <a:ext cx="8305800" cy="4701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V:\1756\active\175647034\engineering\Facility Audit\05-18-2009 photos\05-18-2009 009 (Medium).jpg"/>
          <p:cNvPicPr>
            <a:picLocks noChangeAspect="1" noChangeArrowheads="1"/>
          </p:cNvPicPr>
          <p:nvPr/>
        </p:nvPicPr>
        <p:blipFill>
          <a:blip r:embed="rId3" cstate="print"/>
          <a:srcRect l="5625" b="30000"/>
          <a:stretch>
            <a:fillRect/>
          </a:stretch>
        </p:blipFill>
        <p:spPr bwMode="auto">
          <a:xfrm>
            <a:off x="5257800" y="1194978"/>
            <a:ext cx="3741964" cy="2081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/>
              <a:t>2.1 General Fueling Procedures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half" idx="1"/>
          </p:nvPr>
        </p:nvSpPr>
        <p:spPr>
          <a:xfrm>
            <a:off x="304800" y="1225138"/>
            <a:ext cx="4191000" cy="5334000"/>
          </a:xfrm>
        </p:spPr>
        <p:txBody>
          <a:bodyPr/>
          <a:lstStyle/>
          <a:p>
            <a:r>
              <a:rPr lang="en-US" sz="2400" dirty="0"/>
              <a:t>Never leave a pump unattended while refueling</a:t>
            </a:r>
          </a:p>
          <a:p>
            <a:r>
              <a:rPr lang="en-US" sz="2400" dirty="0"/>
              <a:t>Do not top off fuel tanks</a:t>
            </a:r>
          </a:p>
          <a:p>
            <a:r>
              <a:rPr lang="en-US" sz="2400" dirty="0"/>
              <a:t>Only dispense fuel in designated containers and periodically inspect containers for leaks</a:t>
            </a:r>
          </a:p>
          <a:p>
            <a:r>
              <a:rPr lang="en-US" sz="2400" dirty="0"/>
              <a:t>Trash can, fire extinguisher and </a:t>
            </a:r>
            <a:r>
              <a:rPr lang="en-US" sz="2400" u="sng" dirty="0"/>
              <a:t>spill kit </a:t>
            </a:r>
            <a:r>
              <a:rPr lang="en-US" sz="2400" dirty="0"/>
              <a:t>should be located near fuel pumps</a:t>
            </a:r>
          </a:p>
          <a:p>
            <a:pPr lvl="0"/>
            <a:r>
              <a:rPr lang="en-US" sz="2400" dirty="0"/>
              <a:t>Know location of emergency shut-off</a:t>
            </a:r>
          </a:p>
          <a:p>
            <a:endParaRPr lang="en-US" sz="2400" dirty="0"/>
          </a:p>
        </p:txBody>
      </p:sp>
      <p:pic>
        <p:nvPicPr>
          <p:cNvPr id="5" name="Picture 2057" descr="M:\keith\storm water\FY04\P2 Training\Fleet Maintenance\FB fueling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"/>
          <a:stretch/>
        </p:blipFill>
        <p:spPr bwMode="auto">
          <a:xfrm>
            <a:off x="4445604" y="1981200"/>
            <a:ext cx="4572984" cy="3505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>
                <a:solidFill>
                  <a:srgbClr val="000000"/>
                </a:solidFill>
              </a:rPr>
              <a:t>2.1 General Fueling Procedures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28600" y="1535113"/>
            <a:ext cx="3962400" cy="639762"/>
          </a:xfrm>
        </p:spPr>
        <p:txBody>
          <a:bodyPr/>
          <a:lstStyle/>
          <a:p>
            <a:pPr algn="ctr"/>
            <a:r>
              <a:rPr lang="en-US" dirty="0"/>
              <a:t>Do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194175" cy="639762"/>
          </a:xfrm>
        </p:spPr>
        <p:txBody>
          <a:bodyPr/>
          <a:lstStyle/>
          <a:p>
            <a:pPr algn="ctr"/>
            <a:r>
              <a:rPr lang="en-US" dirty="0"/>
              <a:t>Don’t</a:t>
            </a:r>
          </a:p>
        </p:txBody>
      </p:sp>
      <p:pic>
        <p:nvPicPr>
          <p:cNvPr id="4099" name="Picture 3" descr="V:\1756\active\175647034\engineering\Facility Audit\05-18-2009 photos\05-18-2009 037 (Medium).jpg"/>
          <p:cNvPicPr>
            <a:picLocks noChangeAspect="1" noChangeArrowheads="1"/>
          </p:cNvPicPr>
          <p:nvPr/>
        </p:nvPicPr>
        <p:blipFill>
          <a:blip r:embed="rId2" cstate="print"/>
          <a:srcRect l="23516" t="1771" r="14609" b="28229"/>
          <a:stretch>
            <a:fillRect/>
          </a:stretch>
        </p:blipFill>
        <p:spPr bwMode="auto">
          <a:xfrm>
            <a:off x="4648200" y="2209800"/>
            <a:ext cx="4191000" cy="35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V:\1756\active\175647030\engineering\Facilities Audit\Pictures\02-06-09\resize\02-06-09 053 (Medium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09800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V:\1756\active\175648008\engineering\Facilities Audit\Pictures\04-16-09\resized\04-16-09 010 (Medium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7851" y="4510088"/>
            <a:ext cx="2724149" cy="2043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/>
              <a:t>2.2 Fuel Spill Procedures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33450" y="1232065"/>
            <a:ext cx="4267200" cy="4800600"/>
          </a:xfrm>
        </p:spPr>
        <p:txBody>
          <a:bodyPr/>
          <a:lstStyle/>
          <a:p>
            <a:r>
              <a:rPr lang="en-US" sz="2400" dirty="0"/>
              <a:t>Know where your emergency shut-off is</a:t>
            </a:r>
          </a:p>
          <a:p>
            <a:r>
              <a:rPr lang="en-US" sz="2400" dirty="0"/>
              <a:t>Use </a:t>
            </a:r>
            <a:r>
              <a:rPr lang="en-US" sz="2400" u="sng" dirty="0"/>
              <a:t>spill kit</a:t>
            </a:r>
            <a:r>
              <a:rPr lang="en-US" sz="2400" dirty="0"/>
              <a:t> for small spills</a:t>
            </a:r>
          </a:p>
          <a:p>
            <a:r>
              <a:rPr lang="en-US" sz="2400" dirty="0"/>
              <a:t>Large spills should be contained and immediately reported </a:t>
            </a:r>
            <a:br>
              <a:rPr lang="en-US" sz="2400" dirty="0"/>
            </a:br>
            <a:r>
              <a:rPr lang="en-US" sz="2400" dirty="0"/>
              <a:t>to supervisor</a:t>
            </a:r>
          </a:p>
          <a:p>
            <a:r>
              <a:rPr lang="en-US" sz="2400" dirty="0"/>
              <a:t>Protect nearby storm drains with absorbent materials or barriers</a:t>
            </a:r>
          </a:p>
        </p:txBody>
      </p:sp>
      <p:sp>
        <p:nvSpPr>
          <p:cNvPr id="11" name="Content Placeholder 8"/>
          <p:cNvSpPr txBox="1">
            <a:spLocks/>
          </p:cNvSpPr>
          <p:nvPr/>
        </p:nvSpPr>
        <p:spPr bwMode="auto">
          <a:xfrm>
            <a:off x="427512" y="5194465"/>
            <a:ext cx="848788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>
                <a:latin typeface="Century Gothic" panose="020B0502020202020204" pitchFamily="34" charset="0"/>
              </a:rPr>
              <a:t>Regularly inspect hoses/connections/fuel filter for leaks and replace as needed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>
                <a:latin typeface="Century Gothic" panose="020B0502020202020204" pitchFamily="34" charset="0"/>
              </a:rPr>
              <a:t>Inspect and refill spill response kits monthly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" name="Picture 1049" descr="M:\keith\storm water\FY04\P2 Training\Material Storage &amp; Spill Cleanup\Dville fixing leak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3"/>
          <a:stretch/>
        </p:blipFill>
        <p:spPr bwMode="auto">
          <a:xfrm>
            <a:off x="4429359" y="1524000"/>
            <a:ext cx="4562241" cy="358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M:\keith\storm water\FY04\P2 Training\Material Storage &amp; Spill Cleanup\FB spread absorbent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"/>
          <a:stretch/>
        </p:blipFill>
        <p:spPr bwMode="auto">
          <a:xfrm>
            <a:off x="165718" y="2342407"/>
            <a:ext cx="4371355" cy="32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>
                <a:solidFill>
                  <a:srgbClr val="000000"/>
                </a:solidFill>
              </a:rPr>
              <a:t>2.2 Fuel Spill Procedures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52400" y="1535113"/>
            <a:ext cx="4344988" cy="639762"/>
          </a:xfrm>
        </p:spPr>
        <p:txBody>
          <a:bodyPr/>
          <a:lstStyle/>
          <a:p>
            <a:pPr algn="ctr"/>
            <a:r>
              <a:rPr lang="en-US" dirty="0"/>
              <a:t>Do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270375" cy="639762"/>
          </a:xfrm>
        </p:spPr>
        <p:txBody>
          <a:bodyPr/>
          <a:lstStyle/>
          <a:p>
            <a:pPr algn="ctr"/>
            <a:r>
              <a:rPr lang="en-US" dirty="0"/>
              <a:t>Don’t</a:t>
            </a:r>
          </a:p>
        </p:txBody>
      </p:sp>
      <p:pic>
        <p:nvPicPr>
          <p:cNvPr id="11" name="Content Placeholder 10" descr="05-18-2009 039 (Medium)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334816"/>
            <a:ext cx="4303712" cy="322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1" name="Picture 1" descr="C:\Documents and Settings\rhuckaby\My Documents\My Pictures\06-02-2010-MadisonMS4AuditPics\06-02-2010 006.jpg"/>
          <p:cNvPicPr>
            <a:picLocks noChangeAspect="1" noChangeArrowheads="1"/>
          </p:cNvPicPr>
          <p:nvPr/>
        </p:nvPicPr>
        <p:blipFill>
          <a:blip r:embed="rId4" cstate="print"/>
          <a:srcRect l="14510" t="4793" r="3137" b="79957"/>
          <a:stretch>
            <a:fillRect/>
          </a:stretch>
        </p:blipFill>
        <p:spPr bwMode="auto">
          <a:xfrm>
            <a:off x="685800" y="5334000"/>
            <a:ext cx="1600200" cy="10668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8" name="Picture 1" descr="C:\Documents and Settings\rhuckaby\My Documents\My Pictures\06-02-2010-MadisonMS4AuditPics\06-02-2010 006.jpg"/>
          <p:cNvPicPr>
            <a:picLocks noChangeAspect="1" noChangeArrowheads="1"/>
          </p:cNvPicPr>
          <p:nvPr/>
        </p:nvPicPr>
        <p:blipFill>
          <a:blip r:embed="rId4" cstate="print"/>
          <a:srcRect t="66667" r="26667"/>
          <a:stretch>
            <a:fillRect/>
          </a:stretch>
        </p:blipFill>
        <p:spPr bwMode="auto">
          <a:xfrm>
            <a:off x="3505200" y="4800600"/>
            <a:ext cx="1037167" cy="169718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/>
              <a:t>3.1 Small Spill Procedures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8458200" cy="4525963"/>
          </a:xfrm>
        </p:spPr>
        <p:txBody>
          <a:bodyPr/>
          <a:lstStyle/>
          <a:p>
            <a:r>
              <a:rPr lang="en-US" sz="2400" dirty="0"/>
              <a:t>Attend to spills immediately</a:t>
            </a:r>
          </a:p>
          <a:p>
            <a:r>
              <a:rPr lang="en-US" sz="2400" dirty="0"/>
              <a:t>Use absorbent / </a:t>
            </a:r>
            <a:br>
              <a:rPr lang="en-US" sz="2400" dirty="0"/>
            </a:br>
            <a:r>
              <a:rPr lang="en-US" sz="2400" dirty="0"/>
              <a:t>adsorbent material</a:t>
            </a:r>
          </a:p>
          <a:p>
            <a:r>
              <a:rPr lang="en-US" sz="2400" dirty="0"/>
              <a:t>Sweep up after about 20 </a:t>
            </a:r>
            <a:br>
              <a:rPr lang="en-US" sz="2400" dirty="0"/>
            </a:br>
            <a:r>
              <a:rPr lang="en-US" sz="2400" dirty="0"/>
              <a:t>minutes</a:t>
            </a:r>
          </a:p>
          <a:p>
            <a:r>
              <a:rPr lang="en-US" sz="2400" dirty="0"/>
              <a:t>Dispose of collected </a:t>
            </a:r>
            <a:br>
              <a:rPr lang="en-US" sz="2400" dirty="0"/>
            </a:br>
            <a:r>
              <a:rPr lang="en-US" sz="2400" dirty="0"/>
              <a:t>material properly</a:t>
            </a:r>
          </a:p>
          <a:p>
            <a:r>
              <a:rPr lang="en-US" sz="2400" dirty="0"/>
              <a:t>Don’t hose spills into </a:t>
            </a:r>
            <a:br>
              <a:rPr lang="en-US" sz="2400" dirty="0"/>
            </a:br>
            <a:r>
              <a:rPr lang="en-US" sz="2400" dirty="0"/>
              <a:t>storm drains or outside </a:t>
            </a:r>
            <a:br>
              <a:rPr lang="en-US" sz="2400" dirty="0"/>
            </a:br>
            <a:r>
              <a:rPr lang="en-US" sz="2400" dirty="0"/>
              <a:t>areas</a:t>
            </a:r>
          </a:p>
          <a:p>
            <a:r>
              <a:rPr lang="en-US" sz="2400" dirty="0"/>
              <a:t>For hazardous liquid spills, refer to MSDS for clean-up procedures</a:t>
            </a:r>
          </a:p>
          <a:p>
            <a:r>
              <a:rPr lang="en-US" sz="2400" dirty="0"/>
              <a:t>Notify supervisor if spills reach storm drain or leave site</a:t>
            </a:r>
          </a:p>
        </p:txBody>
      </p:sp>
      <p:pic>
        <p:nvPicPr>
          <p:cNvPr id="1026" name="Picture 2" descr="C:\Users\rhuckaby\Desktop\Indiana\2014_MCM6_Regional_Workshops\Pictures\Illicit Discharge Examples\DSC005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7" t="14776" r="15600" b="1978"/>
          <a:stretch/>
        </p:blipFill>
        <p:spPr bwMode="auto">
          <a:xfrm>
            <a:off x="5105400" y="990600"/>
            <a:ext cx="3962400" cy="4410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>
                <a:solidFill>
                  <a:srgbClr val="000000"/>
                </a:solidFill>
              </a:rPr>
              <a:t>3.1 Small Spill Procedures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52400" y="1535113"/>
            <a:ext cx="4344988" cy="639762"/>
          </a:xfrm>
        </p:spPr>
        <p:txBody>
          <a:bodyPr/>
          <a:lstStyle/>
          <a:p>
            <a:pPr algn="ctr"/>
            <a:r>
              <a:rPr lang="en-US" dirty="0"/>
              <a:t>Do</a:t>
            </a:r>
          </a:p>
        </p:txBody>
      </p:sp>
      <p:pic>
        <p:nvPicPr>
          <p:cNvPr id="11" name="Content Placeholder 10" descr="07-07-09 143 (Medium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6200" y="2286000"/>
            <a:ext cx="4421188" cy="3315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724400" y="1524000"/>
            <a:ext cx="4191000" cy="639762"/>
          </a:xfrm>
        </p:spPr>
        <p:txBody>
          <a:bodyPr/>
          <a:lstStyle/>
          <a:p>
            <a:pPr algn="ctr"/>
            <a:r>
              <a:rPr lang="en-US" dirty="0"/>
              <a:t>Don’t</a:t>
            </a:r>
          </a:p>
        </p:txBody>
      </p:sp>
      <p:pic>
        <p:nvPicPr>
          <p:cNvPr id="8" name="Content Placeholder 7" descr="07-07-09 110 (Medium)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286000"/>
            <a:ext cx="4405312" cy="3303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/>
              <a:t>3.2 Leaking Equipment and Vehicles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/>
              <a:t>Use drip pans for leaking equipment</a:t>
            </a:r>
          </a:p>
          <a:p>
            <a:r>
              <a:rPr lang="en-US" sz="2400" dirty="0"/>
              <a:t>Have equipment immediately repaired</a:t>
            </a:r>
          </a:p>
          <a:p>
            <a:r>
              <a:rPr lang="en-US" sz="2400" dirty="0"/>
              <a:t>Leaking vehicles should be stored inside</a:t>
            </a:r>
          </a:p>
          <a:p>
            <a:r>
              <a:rPr lang="en-US" sz="2400" dirty="0"/>
              <a:t>To help detect leak, inspect equipment daily before each use</a:t>
            </a:r>
          </a:p>
        </p:txBody>
      </p:sp>
      <p:pic>
        <p:nvPicPr>
          <p:cNvPr id="6" name="Content Placeholder 5" descr="02-06-09 02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19600" y="1447800"/>
            <a:ext cx="4681008" cy="3663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1" descr="M:\keith\storm water\FY04\P2 Training\Fleet Maintenance\TC oil pan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83" b="5572"/>
          <a:stretch/>
        </p:blipFill>
        <p:spPr bwMode="auto">
          <a:xfrm>
            <a:off x="5257800" y="4571999"/>
            <a:ext cx="3530176" cy="2244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>
                <a:solidFill>
                  <a:srgbClr val="000000"/>
                </a:solidFill>
              </a:rPr>
              <a:t>3.2 Leaking Equipment and Vehicles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04800" y="1535113"/>
            <a:ext cx="4040188" cy="639762"/>
          </a:xfrm>
        </p:spPr>
        <p:txBody>
          <a:bodyPr/>
          <a:lstStyle/>
          <a:p>
            <a:pPr algn="ctr"/>
            <a:r>
              <a:rPr lang="en-US" dirty="0"/>
              <a:t>Do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572000" y="1535113"/>
            <a:ext cx="4194175" cy="639762"/>
          </a:xfrm>
        </p:spPr>
        <p:txBody>
          <a:bodyPr/>
          <a:lstStyle/>
          <a:p>
            <a:pPr algn="ctr"/>
            <a:r>
              <a:rPr lang="en-US" dirty="0"/>
              <a:t>Don’t</a:t>
            </a:r>
          </a:p>
        </p:txBody>
      </p:sp>
      <p:pic>
        <p:nvPicPr>
          <p:cNvPr id="11" name="Content Placeholder 7" descr="03-04-10 051 (Large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72000" y="2286000"/>
            <a:ext cx="4411663" cy="3308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Documents and Settings\rhuckaby\My Documents\My Pictures\Sellersburg - 08-26-10\Sellersburg - 08-26-10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0"/>
            <a:ext cx="4419600" cy="3314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/>
              <a:t>3.3 Large Spill Procedures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399808" cy="2971800"/>
          </a:xfrm>
        </p:spPr>
        <p:txBody>
          <a:bodyPr/>
          <a:lstStyle/>
          <a:p>
            <a:r>
              <a:rPr lang="en-US" sz="2400" dirty="0"/>
              <a:t>Immediately notify facility </a:t>
            </a:r>
            <a:br>
              <a:rPr lang="en-US" sz="2400" dirty="0"/>
            </a:br>
            <a:r>
              <a:rPr lang="en-US" sz="2400" dirty="0"/>
              <a:t>manager</a:t>
            </a:r>
          </a:p>
          <a:p>
            <a:r>
              <a:rPr lang="en-US" sz="2400" dirty="0"/>
              <a:t>Safely stop the release if </a:t>
            </a:r>
            <a:br>
              <a:rPr lang="en-US" sz="2400" dirty="0"/>
            </a:br>
            <a:r>
              <a:rPr lang="en-US" sz="2400" dirty="0"/>
              <a:t>possible</a:t>
            </a:r>
          </a:p>
          <a:p>
            <a:r>
              <a:rPr lang="en-US" sz="2400" dirty="0"/>
              <a:t>Do NOT hose the spill into a storm drain, drainage way, or stream</a:t>
            </a:r>
          </a:p>
        </p:txBody>
      </p:sp>
      <p:pic>
        <p:nvPicPr>
          <p:cNvPr id="12" name="Content Placeholder 11" descr="04-16-09 044 (Medium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99000" y="1162050"/>
            <a:ext cx="4329216" cy="3105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8"/>
          <p:cNvSpPr txBox="1">
            <a:spLocks/>
          </p:cNvSpPr>
          <p:nvPr/>
        </p:nvSpPr>
        <p:spPr bwMode="auto">
          <a:xfrm>
            <a:off x="228600" y="4191000"/>
            <a:ext cx="8799616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/>
              <a:t>Refer to MSDS for procedures and safety equipment needed</a:t>
            </a:r>
          </a:p>
          <a:p>
            <a:r>
              <a:rPr lang="en-US" sz="2400" kern="0" dirty="0"/>
              <a:t>Report all releases larger than a gallon to your supervisor immediately </a:t>
            </a:r>
          </a:p>
          <a:p>
            <a:r>
              <a:rPr lang="en-US" sz="2400" kern="0" dirty="0"/>
              <a:t>Document spill quantities in facility’s </a:t>
            </a:r>
            <a:r>
              <a:rPr lang="en-US" sz="2400" u="sng" kern="0" dirty="0"/>
              <a:t>Stormwater Municipal Operations Plan</a:t>
            </a:r>
          </a:p>
          <a:p>
            <a:endParaRPr lang="en-US" sz="2400" kern="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/>
          <a:lstStyle/>
          <a:p>
            <a:r>
              <a:rPr lang="en-US" dirty="0"/>
              <a:t>Introduction to Stormwater 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22437"/>
            <a:ext cx="8382000" cy="4525963"/>
          </a:xfrm>
        </p:spPr>
        <p:txBody>
          <a:bodyPr/>
          <a:lstStyle/>
          <a:p>
            <a:r>
              <a:rPr lang="en-US" dirty="0"/>
              <a:t>Goal of these training materials:</a:t>
            </a:r>
          </a:p>
          <a:p>
            <a:pPr lvl="1"/>
            <a:r>
              <a:rPr lang="en-US" dirty="0"/>
              <a:t>Help train you to minimize pollution from entering creeks, streams, rivers, lakes</a:t>
            </a:r>
          </a:p>
          <a:p>
            <a:pPr lvl="1"/>
            <a:r>
              <a:rPr lang="en-US" dirty="0"/>
              <a:t>Help make your job easier</a:t>
            </a:r>
          </a:p>
          <a:p>
            <a:pPr lvl="1"/>
            <a:r>
              <a:rPr lang="en-US" dirty="0"/>
              <a:t>Maintain compliance with state and federal requirements</a:t>
            </a:r>
          </a:p>
          <a:p>
            <a:endParaRPr lang="en-US" b="1" i="1" u="sng" dirty="0"/>
          </a:p>
          <a:p>
            <a:r>
              <a:rPr lang="en-US" b="1" i="1" u="sng" dirty="0"/>
              <a:t>Every employee</a:t>
            </a:r>
            <a:r>
              <a:rPr lang="en-US" dirty="0"/>
              <a:t> is responsible for protecting our natural resources</a:t>
            </a:r>
            <a:endParaRPr lang="en-US" b="1" i="1" u="sng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>
                <a:solidFill>
                  <a:srgbClr val="000000"/>
                </a:solidFill>
              </a:rPr>
              <a:t>3.3 Large Spill Procedures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3352800" cy="639762"/>
          </a:xfrm>
        </p:spPr>
        <p:txBody>
          <a:bodyPr/>
          <a:lstStyle/>
          <a:p>
            <a:pPr algn="ctr"/>
            <a:r>
              <a:rPr lang="en-US" dirty="0"/>
              <a:t>Do</a:t>
            </a:r>
          </a:p>
        </p:txBody>
      </p:sp>
      <p:pic>
        <p:nvPicPr>
          <p:cNvPr id="11" name="Content Placeholder 10" descr="02-06-09 03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3400" y="1905000"/>
            <a:ext cx="3276600" cy="436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495800" y="1143000"/>
            <a:ext cx="4041775" cy="639762"/>
          </a:xfrm>
        </p:spPr>
        <p:txBody>
          <a:bodyPr/>
          <a:lstStyle/>
          <a:p>
            <a:pPr algn="ctr"/>
            <a:r>
              <a:rPr lang="en-US" dirty="0"/>
              <a:t>Don’t</a:t>
            </a:r>
          </a:p>
        </p:txBody>
      </p:sp>
      <p:pic>
        <p:nvPicPr>
          <p:cNvPr id="12" name="Content Placeholder 11" descr="03-04-10 013 (Large)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114800" y="2286000"/>
            <a:ext cx="4724399" cy="3543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/>
              <a:t>4.1 Maintenance and Repair Procedures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267200" cy="4525963"/>
          </a:xfrm>
        </p:spPr>
        <p:txBody>
          <a:bodyPr/>
          <a:lstStyle/>
          <a:p>
            <a:r>
              <a:rPr lang="en-US" sz="2400" dirty="0"/>
              <a:t>All maintenance should take place in designated garage</a:t>
            </a:r>
          </a:p>
          <a:p>
            <a:r>
              <a:rPr lang="en-US" sz="2400" dirty="0"/>
              <a:t>Regularly inspect equipment for problems</a:t>
            </a:r>
          </a:p>
          <a:p>
            <a:r>
              <a:rPr lang="en-US" sz="2400" dirty="0"/>
              <a:t>Transfer drip pans to designated storage containers as soon as possible</a:t>
            </a:r>
          </a:p>
          <a:p>
            <a:r>
              <a:rPr lang="en-US" sz="2400" dirty="0"/>
              <a:t>Store used oil, antifreeze, brake pads, batteries, etc. separately until recycled or properly thrown away</a:t>
            </a:r>
          </a:p>
        </p:txBody>
      </p:sp>
      <p:pic>
        <p:nvPicPr>
          <p:cNvPr id="5" name="Picture 7" descr="M:\keith\storm water\FY04\P2 Training\Fleet Maintenance\FB Maint Bay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436"/>
          <a:stretch/>
        </p:blipFill>
        <p:spPr bwMode="auto">
          <a:xfrm>
            <a:off x="4696922" y="1295400"/>
            <a:ext cx="4447077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rhuckaby\Desktop\Indiana\2014_MCM6_Regional_Workshops\Pictures\Good\Park_Dept_Wash_Bay-10-16-08 06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78"/>
          <a:stretch/>
        </p:blipFill>
        <p:spPr bwMode="auto">
          <a:xfrm>
            <a:off x="5029200" y="4495800"/>
            <a:ext cx="3606228" cy="2247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sz="2800" dirty="0">
                <a:solidFill>
                  <a:srgbClr val="000000"/>
                </a:solidFill>
              </a:rPr>
              <a:t>4.1 Maintenance and Repair Procedures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04800" y="1295400"/>
            <a:ext cx="4192588" cy="639762"/>
          </a:xfrm>
        </p:spPr>
        <p:txBody>
          <a:bodyPr/>
          <a:lstStyle/>
          <a:p>
            <a:pPr algn="ctr"/>
            <a:r>
              <a:rPr lang="en-US" dirty="0"/>
              <a:t>Do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48200" y="1295400"/>
            <a:ext cx="4038600" cy="639762"/>
          </a:xfrm>
        </p:spPr>
        <p:txBody>
          <a:bodyPr/>
          <a:lstStyle/>
          <a:p>
            <a:pPr algn="ctr"/>
            <a:r>
              <a:rPr lang="en-US" dirty="0"/>
              <a:t>Don’t</a:t>
            </a:r>
          </a:p>
        </p:txBody>
      </p:sp>
      <p:pic>
        <p:nvPicPr>
          <p:cNvPr id="6146" name="Picture 2" descr="V:\1756\active\175647030\engineering\Facilities Audit\Pictures\02-06-09\resize\02-06-09 042 (Medium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057400"/>
            <a:ext cx="4191000" cy="314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Documents and Settings\rhuckaby\My Documents\My Pictures\10-16-08\10-16-08 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057400"/>
            <a:ext cx="4191000" cy="3143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/>
              <a:t>4.2 Vehicle Cleaning &amp; Storage Procedures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5257800" cy="5181600"/>
          </a:xfrm>
        </p:spPr>
        <p:txBody>
          <a:bodyPr/>
          <a:lstStyle/>
          <a:p>
            <a:r>
              <a:rPr lang="en-US" sz="2400" dirty="0"/>
              <a:t>Excessively dirty vehicles should be stored under cover until washed</a:t>
            </a:r>
          </a:p>
          <a:p>
            <a:r>
              <a:rPr lang="en-US" sz="2400" dirty="0"/>
              <a:t>Wash vehicles in designated facility that drains to sanitary sewer – NOT outdoors               or over storm drains</a:t>
            </a:r>
          </a:p>
          <a:p>
            <a:r>
              <a:rPr lang="en-US" sz="2400" dirty="0"/>
              <a:t>Damaged, leaking,      </a:t>
            </a:r>
          </a:p>
          <a:p>
            <a:pPr marL="365760" indent="0">
              <a:spcBef>
                <a:spcPts val="0"/>
              </a:spcBef>
              <a:buNone/>
            </a:pPr>
            <a:r>
              <a:rPr lang="en-US" sz="2400" dirty="0"/>
              <a:t>or idle vehicles and</a:t>
            </a:r>
            <a:br>
              <a:rPr lang="en-US" sz="2400" dirty="0"/>
            </a:br>
            <a:r>
              <a:rPr lang="en-US" sz="2400" dirty="0"/>
              <a:t>equipment should </a:t>
            </a:r>
            <a:br>
              <a:rPr lang="en-US" sz="2400" dirty="0"/>
            </a:br>
            <a:r>
              <a:rPr lang="en-US" sz="2400" dirty="0"/>
              <a:t>be stored under </a:t>
            </a:r>
            <a:br>
              <a:rPr lang="en-US" sz="2400" dirty="0"/>
            </a:br>
            <a:r>
              <a:rPr lang="en-US" sz="2400" dirty="0"/>
              <a:t>cover</a:t>
            </a:r>
          </a:p>
          <a:p>
            <a:endParaRPr lang="en-US" sz="2400" dirty="0"/>
          </a:p>
        </p:txBody>
      </p:sp>
      <p:pic>
        <p:nvPicPr>
          <p:cNvPr id="6" name="Content Placeholder 5" descr="02-06-09 01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937000" y="3429000"/>
            <a:ext cx="4521200" cy="339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Documents and Settings\rhuckaby\My Documents\My Pictures\05-28-10\05-28-10 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219199"/>
            <a:ext cx="3810000" cy="2857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>
                <a:solidFill>
                  <a:srgbClr val="000000"/>
                </a:solidFill>
              </a:rPr>
              <a:t>4.2 Vehicle Cleaning &amp; Storage Procedures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52400" y="1371600"/>
            <a:ext cx="3962400" cy="639762"/>
          </a:xfrm>
        </p:spPr>
        <p:txBody>
          <a:bodyPr/>
          <a:lstStyle/>
          <a:p>
            <a:pPr algn="ctr"/>
            <a:r>
              <a:rPr lang="en-US" dirty="0"/>
              <a:t>Do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45025" y="1341438"/>
            <a:ext cx="4041775" cy="639762"/>
          </a:xfrm>
        </p:spPr>
        <p:txBody>
          <a:bodyPr/>
          <a:lstStyle/>
          <a:p>
            <a:pPr algn="ctr"/>
            <a:r>
              <a:rPr lang="en-US" dirty="0"/>
              <a:t>Don’t</a:t>
            </a:r>
          </a:p>
        </p:txBody>
      </p:sp>
      <p:pic>
        <p:nvPicPr>
          <p:cNvPr id="4098" name="Picture 2" descr="C:\Documents and Settings\rhuckaby\My Documents\My Pictures\05-18-2009\05-18-2009 0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981200"/>
            <a:ext cx="3352800" cy="2514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9" descr="M:\keith\storm water\FY04\P2 Training\Fleet Maintenance\TC Covered Parking crop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81200"/>
            <a:ext cx="4098967" cy="2963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M:\keith\storm water\FY04\P2 Training\Fleet Maintenance\TC car wash.t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7"/>
          <a:stretch/>
        </p:blipFill>
        <p:spPr bwMode="auto">
          <a:xfrm>
            <a:off x="601682" y="4674988"/>
            <a:ext cx="3278290" cy="21318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rhuckaby\Desktop\Indiana\2014_MCM6_Regional_Workshops\Pictures\Bad\04-16-09 08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6" t="-1" b="29825"/>
          <a:stretch/>
        </p:blipFill>
        <p:spPr bwMode="auto">
          <a:xfrm>
            <a:off x="4818613" y="4191001"/>
            <a:ext cx="3987417" cy="26158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/>
              <a:t>5.1 Catch Basin Maintenance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495800" cy="5105400"/>
          </a:xfrm>
        </p:spPr>
        <p:txBody>
          <a:bodyPr/>
          <a:lstStyle/>
          <a:p>
            <a:r>
              <a:rPr lang="en-US" sz="2400" dirty="0"/>
              <a:t>Clean debris from catch basins to improve drainage and reduce stormwater pollution</a:t>
            </a:r>
          </a:p>
          <a:p>
            <a:r>
              <a:rPr lang="en-US" sz="2400" dirty="0"/>
              <a:t>Each crew will have a spill response kit on at least one vehicle while in the field</a:t>
            </a:r>
          </a:p>
          <a:p>
            <a:r>
              <a:rPr lang="en-US" sz="2400" dirty="0"/>
              <a:t>If dewatering, pump to sanitary system or grassy area</a:t>
            </a:r>
          </a:p>
          <a:p>
            <a:r>
              <a:rPr lang="en-US" sz="2400" dirty="0"/>
              <a:t>Solve small problems before they become big problems</a:t>
            </a:r>
          </a:p>
        </p:txBody>
      </p:sp>
      <p:pic>
        <p:nvPicPr>
          <p:cNvPr id="7" name="Picture 7" descr="M:\keith\storm water\FY04\P2 Training\Streets &amp; Drainage\Inlet clean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19200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M:\keith\storm water\FY04\P2 Training\Streets &amp; Drainage\Curb marker applicati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7"/>
          <a:stretch/>
        </p:blipFill>
        <p:spPr bwMode="auto">
          <a:xfrm>
            <a:off x="4876800" y="4143779"/>
            <a:ext cx="3362325" cy="26856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>
                <a:solidFill>
                  <a:srgbClr val="000000"/>
                </a:solidFill>
              </a:rPr>
              <a:t>5.1 Catch Basin Maintenance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Do</a:t>
            </a:r>
          </a:p>
        </p:txBody>
      </p:sp>
      <p:pic>
        <p:nvPicPr>
          <p:cNvPr id="12" name="Content Placeholder 11" descr="07-07-09 189 (Medium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286000"/>
            <a:ext cx="4040188" cy="3030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Don’t</a:t>
            </a:r>
          </a:p>
        </p:txBody>
      </p:sp>
      <p:pic>
        <p:nvPicPr>
          <p:cNvPr id="11" name="Content Placeholder 10" descr="03-04-10 009 (Large)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21225" y="2286000"/>
            <a:ext cx="4041775" cy="3031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/>
              <a:t>5.2 Minimizing Erosion and Sediment Releases at Project Sites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19600" cy="4525963"/>
          </a:xfrm>
        </p:spPr>
        <p:txBody>
          <a:bodyPr/>
          <a:lstStyle/>
          <a:p>
            <a:r>
              <a:rPr lang="en-US" sz="2400" dirty="0"/>
              <a:t>Minimize the disturbed area when performing activities</a:t>
            </a:r>
          </a:p>
          <a:p>
            <a:r>
              <a:rPr lang="en-US" sz="2400" dirty="0"/>
              <a:t>Don’t place sediment in the stream channel or floodplain</a:t>
            </a:r>
          </a:p>
          <a:p>
            <a:r>
              <a:rPr lang="en-US" sz="2400" dirty="0"/>
              <a:t>Don’t remove stream bank vegetation</a:t>
            </a:r>
          </a:p>
          <a:p>
            <a:r>
              <a:rPr lang="en-US" sz="2400" dirty="0"/>
              <a:t>Immediately seed and mulch disturbed area</a:t>
            </a:r>
          </a:p>
          <a:p>
            <a:r>
              <a:rPr lang="en-US" sz="2400" dirty="0"/>
              <a:t>Follow up to ensure vegetation is established</a:t>
            </a:r>
          </a:p>
        </p:txBody>
      </p:sp>
      <p:pic>
        <p:nvPicPr>
          <p:cNvPr id="6" name="Content Placeholder 5" descr="07-07-09 023 (Medium)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18632" r="7547"/>
          <a:stretch/>
        </p:blipFill>
        <p:spPr>
          <a:xfrm>
            <a:off x="4804194" y="1752600"/>
            <a:ext cx="4200107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>
                <a:solidFill>
                  <a:srgbClr val="000000"/>
                </a:solidFill>
              </a:rPr>
              <a:t>5.2 </a:t>
            </a:r>
            <a:r>
              <a:rPr lang="en-US" sz="2800" dirty="0"/>
              <a:t>Minimizing Erosion and Sediment Releases at Project Sites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4040188" cy="639762"/>
          </a:xfrm>
        </p:spPr>
        <p:txBody>
          <a:bodyPr/>
          <a:lstStyle/>
          <a:p>
            <a:r>
              <a:rPr lang="en-US" dirty="0"/>
              <a:t>Do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45025" y="1295400"/>
            <a:ext cx="4041775" cy="639762"/>
          </a:xfrm>
        </p:spPr>
        <p:txBody>
          <a:bodyPr/>
          <a:lstStyle/>
          <a:p>
            <a:r>
              <a:rPr lang="en-US" dirty="0"/>
              <a:t>Don’t</a:t>
            </a:r>
          </a:p>
        </p:txBody>
      </p:sp>
      <p:pic>
        <p:nvPicPr>
          <p:cNvPr id="5122" name="Picture 2" descr="C:\Documents and Settings\rhuckaby\My Documents\My Pictures\08-10-10\08-10-10 01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209800"/>
            <a:ext cx="4343400" cy="3257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9" descr="M:\keith\storm water\FY04\P2 Training\Construction\compost-Blow3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7"/>
          <a:stretch/>
        </p:blipFill>
        <p:spPr bwMode="auto">
          <a:xfrm>
            <a:off x="37204" y="2228603"/>
            <a:ext cx="4534795" cy="32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algn="l"/>
            <a:r>
              <a:rPr lang="en-US" sz="2800" dirty="0"/>
              <a:t>5.3 Pumping &amp; Dewatering Operations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327396" y="1143000"/>
            <a:ext cx="8686800" cy="4525963"/>
          </a:xfrm>
        </p:spPr>
        <p:txBody>
          <a:bodyPr/>
          <a:lstStyle/>
          <a:p>
            <a:pPr>
              <a:buNone/>
            </a:pPr>
            <a:r>
              <a:rPr lang="en-US" sz="2400" dirty="0"/>
              <a:t>When removing water from a </a:t>
            </a:r>
            <a:br>
              <a:rPr lang="en-US" sz="2400" dirty="0"/>
            </a:br>
            <a:r>
              <a:rPr lang="en-US" sz="2400" dirty="0"/>
              <a:t>trench or low area:</a:t>
            </a:r>
          </a:p>
          <a:p>
            <a:r>
              <a:rPr lang="en-US" sz="2400" dirty="0"/>
              <a:t>Discharge water to sediment </a:t>
            </a:r>
            <a:br>
              <a:rPr lang="en-US" sz="2400" dirty="0"/>
            </a:br>
            <a:r>
              <a:rPr lang="en-US" sz="2400" dirty="0"/>
              <a:t>containment bag or behind silt</a:t>
            </a:r>
            <a:br>
              <a:rPr lang="en-US" sz="2400" dirty="0"/>
            </a:br>
            <a:r>
              <a:rPr lang="en-US" sz="2400" dirty="0"/>
              <a:t>fences</a:t>
            </a:r>
          </a:p>
          <a:p>
            <a:r>
              <a:rPr lang="en-US" sz="2400" dirty="0"/>
              <a:t>Do </a:t>
            </a:r>
            <a:r>
              <a:rPr lang="en-US" sz="2400" b="1" i="1" u="sng" dirty="0"/>
              <a:t>NOT</a:t>
            </a:r>
            <a:r>
              <a:rPr lang="en-US" sz="2400" dirty="0"/>
              <a:t> discharge directly to a </a:t>
            </a:r>
            <a:br>
              <a:rPr lang="en-US" sz="2400" dirty="0"/>
            </a:br>
            <a:r>
              <a:rPr lang="en-US" sz="2400" dirty="0"/>
              <a:t>creek or water body</a:t>
            </a:r>
          </a:p>
          <a:p>
            <a:r>
              <a:rPr lang="en-US" sz="2400" dirty="0"/>
              <a:t>Make sure hose discharge does</a:t>
            </a:r>
            <a:br>
              <a:rPr lang="en-US" sz="2400" dirty="0"/>
            </a:br>
            <a:r>
              <a:rPr lang="en-US" sz="2400" dirty="0"/>
              <a:t>not cause scouring / erosion</a:t>
            </a:r>
          </a:p>
          <a:p>
            <a:r>
              <a:rPr lang="en-US" sz="2400" dirty="0"/>
              <a:t>Discharge water to a grassy area</a:t>
            </a:r>
          </a:p>
          <a:p>
            <a:r>
              <a:rPr lang="en-US" sz="2400" dirty="0"/>
              <a:t>Do not pump contaminated water (i.e. Oily waters, sanitary overflows / spills, etc) to anything other than the wastewater treatment system or specialized containment vehicle</a:t>
            </a:r>
          </a:p>
        </p:txBody>
      </p:sp>
      <p:pic>
        <p:nvPicPr>
          <p:cNvPr id="2050" name="Picture 2" descr="http://www.spillcontainment.com/images/products/products_lg/DewateringBag%20Hay%20Bal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3339" y="1219200"/>
            <a:ext cx="3540661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It’s the Law – Clean Water Act (1972)</a:t>
            </a:r>
          </a:p>
          <a:p>
            <a:r>
              <a:rPr lang="en-US" dirty="0"/>
              <a:t>Community must comply with a federal pollution program </a:t>
            </a:r>
          </a:p>
          <a:p>
            <a:pPr lvl="1"/>
            <a:r>
              <a:rPr lang="en-US" dirty="0"/>
              <a:t>Major penalties for noncompliance </a:t>
            </a:r>
          </a:p>
          <a:p>
            <a:pPr lvl="1"/>
            <a:r>
              <a:rPr lang="en-US" dirty="0"/>
              <a:t>Fines, imprisonment </a:t>
            </a:r>
          </a:p>
          <a:p>
            <a:pPr lvl="1"/>
            <a:r>
              <a:rPr lang="en-US" dirty="0"/>
              <a:t>Rules are always changing</a:t>
            </a:r>
          </a:p>
          <a:p>
            <a:pPr lvl="1"/>
            <a:endParaRPr lang="en-US" dirty="0"/>
          </a:p>
          <a:p>
            <a:r>
              <a:rPr lang="en-US" i="1" u="sng" dirty="0"/>
              <a:t>It benefits our community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52400" y="3048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Why Does It Matter?</a:t>
            </a:r>
          </a:p>
        </p:txBody>
      </p:sp>
      <p:pic>
        <p:nvPicPr>
          <p:cNvPr id="5" name="Picture 5" descr="npdes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174" y="304799"/>
            <a:ext cx="1143001" cy="1143001"/>
          </a:xfrm>
          <a:prstGeom prst="ellipse">
            <a:avLst/>
          </a:prstGeom>
          <a:ln w="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90027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>
                <a:solidFill>
                  <a:srgbClr val="000000"/>
                </a:solidFill>
              </a:rPr>
              <a:t>5.3 Pumping &amp; </a:t>
            </a:r>
            <a:r>
              <a:rPr lang="en-US" sz="2800" dirty="0"/>
              <a:t>Dewatering Operations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4040188" cy="639762"/>
          </a:xfrm>
        </p:spPr>
        <p:txBody>
          <a:bodyPr/>
          <a:lstStyle/>
          <a:p>
            <a:pPr algn="ctr"/>
            <a:r>
              <a:rPr lang="en-US" dirty="0"/>
              <a:t>Do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45025" y="1295400"/>
            <a:ext cx="4041775" cy="639762"/>
          </a:xfrm>
        </p:spPr>
        <p:txBody>
          <a:bodyPr/>
          <a:lstStyle/>
          <a:p>
            <a:pPr algn="ctr"/>
            <a:r>
              <a:rPr lang="en-US" dirty="0"/>
              <a:t>Don’t</a:t>
            </a:r>
          </a:p>
        </p:txBody>
      </p:sp>
      <p:pic>
        <p:nvPicPr>
          <p:cNvPr id="1026" name="Picture 2" descr="http://www.aquavac.co.nz/images/PicGungePum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4563273"/>
            <a:ext cx="4290662" cy="2145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057400"/>
            <a:ext cx="4268788" cy="403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http://www.environment-agency.gov.uk/static/images/NetRegs/waterdisch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057399"/>
            <a:ext cx="2743199" cy="2505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/>
              <a:t>5.4 Outlet Protection &amp; Scour Prevention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686800" cy="4525963"/>
          </a:xfrm>
        </p:spPr>
        <p:txBody>
          <a:bodyPr/>
          <a:lstStyle/>
          <a:p>
            <a:pPr>
              <a:buNone/>
            </a:pPr>
            <a:r>
              <a:rPr lang="en-US" sz="2400" dirty="0"/>
              <a:t>Stabilize and repair erosion and scouring from pipe discharges </a:t>
            </a:r>
            <a:br>
              <a:rPr lang="en-US" sz="2400" dirty="0"/>
            </a:br>
            <a:r>
              <a:rPr lang="en-US" sz="2400" dirty="0"/>
              <a:t>by “armoring” outlets with:</a:t>
            </a:r>
          </a:p>
          <a:p>
            <a:r>
              <a:rPr lang="en-US" sz="2400" dirty="0"/>
              <a:t>Turf reinforcement mats,</a:t>
            </a:r>
          </a:p>
          <a:p>
            <a:r>
              <a:rPr lang="en-US" sz="2400" dirty="0"/>
              <a:t>HDPE permanent</a:t>
            </a:r>
            <a:br>
              <a:rPr lang="en-US" sz="2400" dirty="0"/>
            </a:br>
            <a:r>
              <a:rPr lang="en-US" sz="2400" dirty="0"/>
              <a:t>transition mats (PTMs),</a:t>
            </a:r>
          </a:p>
          <a:p>
            <a:r>
              <a:rPr lang="en-US" sz="2400" dirty="0"/>
              <a:t>Erosion control blankets,</a:t>
            </a:r>
          </a:p>
          <a:p>
            <a:r>
              <a:rPr lang="en-US" sz="2400" dirty="0"/>
              <a:t>Vegetation, </a:t>
            </a:r>
          </a:p>
          <a:p>
            <a:r>
              <a:rPr lang="en-US" sz="2400" dirty="0"/>
              <a:t>Riprap,</a:t>
            </a:r>
          </a:p>
          <a:p>
            <a:pPr>
              <a:spcAft>
                <a:spcPts val="0"/>
              </a:spcAft>
            </a:pPr>
            <a:r>
              <a:rPr lang="en-US" sz="2400" dirty="0"/>
              <a:t>Other.</a:t>
            </a:r>
          </a:p>
          <a:p>
            <a:pPr marL="0" indent="0">
              <a:spcAft>
                <a:spcPts val="0"/>
              </a:spcAft>
              <a:buNone/>
            </a:pPr>
            <a:endParaRPr lang="en-US" sz="2400" dirty="0"/>
          </a:p>
          <a:p>
            <a:pPr>
              <a:buNone/>
            </a:pPr>
            <a:r>
              <a:rPr lang="en-US" sz="2200" dirty="0"/>
              <a:t>* Spread flow out to minimize erosion.</a:t>
            </a:r>
          </a:p>
          <a:p>
            <a:pPr>
              <a:buNone/>
            </a:pPr>
            <a:r>
              <a:rPr lang="en-US" sz="2200" dirty="0"/>
              <a:t>* Minimize immediate changes in direction.</a:t>
            </a:r>
          </a:p>
        </p:txBody>
      </p:sp>
      <p:pic>
        <p:nvPicPr>
          <p:cNvPr id="5" name="Picture 5" descr="C:\Documents and Settings\rhuckaby\My Documents\My Pictures\IPHONE\IMG_0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245745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algn="l"/>
            <a:r>
              <a:rPr lang="en-US" sz="2800" dirty="0">
                <a:solidFill>
                  <a:srgbClr val="000000"/>
                </a:solidFill>
              </a:rPr>
              <a:t>5.4 Outlet Protection &amp; Scour Prevention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81000" y="1143000"/>
            <a:ext cx="3809999" cy="639762"/>
          </a:xfrm>
        </p:spPr>
        <p:txBody>
          <a:bodyPr/>
          <a:lstStyle/>
          <a:p>
            <a:pPr algn="ctr"/>
            <a:r>
              <a:rPr lang="en-US" dirty="0"/>
              <a:t>Do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5181600" y="5105400"/>
            <a:ext cx="3276600" cy="1143000"/>
          </a:xfrm>
        </p:spPr>
        <p:txBody>
          <a:bodyPr/>
          <a:lstStyle/>
          <a:p>
            <a:pPr algn="ctr"/>
            <a:r>
              <a:rPr lang="en-US" sz="2800" b="0" dirty="0">
                <a:ln w="18415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Don’t Ignore Problems!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/>
          <a:srcRect l="2178" b="3125"/>
          <a:stretch>
            <a:fillRect/>
          </a:stretch>
        </p:blipFill>
        <p:spPr bwMode="auto">
          <a:xfrm>
            <a:off x="685800" y="1752600"/>
            <a:ext cx="3422235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64" name="Picture 4" descr="http://www.contech-cpi.com/Portals/0/Images/applications/11_Armortec_Armorloc_Outfall-Protec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85" y="4114800"/>
            <a:ext cx="4673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4533900" y="1367135"/>
            <a:ext cx="4305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Don’t</a:t>
            </a:r>
            <a:r>
              <a:rPr lang="en-US" dirty="0"/>
              <a:t>:</a:t>
            </a:r>
          </a:p>
        </p:txBody>
      </p:sp>
      <p:pic>
        <p:nvPicPr>
          <p:cNvPr id="4098" name="Picture 2" descr="C:\Users\rhuckaby\Desktop\Indiana\2014_MCM6_Regional_Workshops\Pictures\Bad\08-24-09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15843" r="8453"/>
          <a:stretch/>
        </p:blipFill>
        <p:spPr bwMode="auto">
          <a:xfrm>
            <a:off x="4876799" y="1752600"/>
            <a:ext cx="4124367" cy="3429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/>
              <a:t>6.1 Street Sweeping Procedures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304800" y="1371600"/>
            <a:ext cx="8534400" cy="4525963"/>
          </a:xfrm>
        </p:spPr>
        <p:txBody>
          <a:bodyPr/>
          <a:lstStyle/>
          <a:p>
            <a:r>
              <a:rPr lang="en-US" sz="2400" dirty="0"/>
              <a:t>Inspect equipment and</a:t>
            </a:r>
            <a:br>
              <a:rPr lang="en-US" sz="2400" dirty="0"/>
            </a:br>
            <a:r>
              <a:rPr lang="en-US" sz="2400" dirty="0"/>
              <a:t>maintain prior to use</a:t>
            </a:r>
          </a:p>
          <a:p>
            <a:r>
              <a:rPr lang="en-US" sz="2400" dirty="0"/>
              <a:t>Sweep before rain is</a:t>
            </a:r>
            <a:br>
              <a:rPr lang="en-US" sz="2400" dirty="0"/>
            </a:br>
            <a:r>
              <a:rPr lang="en-US" sz="2400" dirty="0"/>
              <a:t>forecasted, when possible</a:t>
            </a:r>
          </a:p>
          <a:p>
            <a:r>
              <a:rPr lang="en-US" sz="2400" dirty="0"/>
              <a:t>Identify roads requiring</a:t>
            </a:r>
            <a:br>
              <a:rPr lang="en-US" sz="2400" dirty="0"/>
            </a:br>
            <a:r>
              <a:rPr lang="en-US" sz="2400" dirty="0"/>
              <a:t>more frequent sweeping</a:t>
            </a:r>
            <a:br>
              <a:rPr lang="en-US" sz="2400" dirty="0"/>
            </a:br>
            <a:r>
              <a:rPr lang="en-US" sz="2400" dirty="0"/>
              <a:t>(heavier traveled roads)</a:t>
            </a:r>
          </a:p>
          <a:p>
            <a:r>
              <a:rPr lang="en-US" sz="2400" dirty="0"/>
              <a:t>Know how and where to </a:t>
            </a:r>
            <a:br>
              <a:rPr lang="en-US" sz="2400" dirty="0"/>
            </a:br>
            <a:r>
              <a:rPr lang="en-US" sz="2400" dirty="0"/>
              <a:t>dispose of collections – </a:t>
            </a:r>
            <a:br>
              <a:rPr lang="en-US" sz="2400" dirty="0"/>
            </a:br>
            <a:r>
              <a:rPr lang="en-US" sz="2400" dirty="0"/>
              <a:t>typically in standard solid waste</a:t>
            </a:r>
          </a:p>
          <a:p>
            <a:r>
              <a:rPr lang="en-US" sz="2400" dirty="0"/>
              <a:t>For wet-sweeping operations, dewater to sanitary system or on grassy area away from water bodies</a:t>
            </a:r>
          </a:p>
        </p:txBody>
      </p:sp>
      <p:pic>
        <p:nvPicPr>
          <p:cNvPr id="4098" name="Picture 2" descr="http://cityofgrandterrace.org/images/pages/N278/image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184" y="1524000"/>
            <a:ext cx="4320416" cy="32384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>
                <a:solidFill>
                  <a:srgbClr val="000000"/>
                </a:solidFill>
              </a:rPr>
              <a:t>6.1 Street Sweeping Procedures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04800" y="990600"/>
            <a:ext cx="3657600" cy="639762"/>
          </a:xfrm>
        </p:spPr>
        <p:txBody>
          <a:bodyPr/>
          <a:lstStyle/>
          <a:p>
            <a:pPr algn="ctr"/>
            <a:r>
              <a:rPr lang="en-US" dirty="0"/>
              <a:t>Do</a:t>
            </a:r>
          </a:p>
        </p:txBody>
      </p:sp>
      <p:pic>
        <p:nvPicPr>
          <p:cNvPr id="6147" name="Picture 3" descr="C:\Documents and Settings\rhuckaby\My Documents\My Pictures\03-04-10\03-04-10 0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5844" y="1676400"/>
            <a:ext cx="4673283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00201"/>
            <a:ext cx="3735049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4205844" y="1214735"/>
            <a:ext cx="46732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Don’t</a:t>
            </a:r>
          </a:p>
        </p:txBody>
      </p:sp>
      <p:sp>
        <p:nvSpPr>
          <p:cNvPr id="8" name="Text Placeholder 8"/>
          <p:cNvSpPr txBox="1">
            <a:spLocks/>
          </p:cNvSpPr>
          <p:nvPr/>
        </p:nvSpPr>
        <p:spPr bwMode="auto">
          <a:xfrm>
            <a:off x="4205844" y="5334000"/>
            <a:ext cx="467328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b="1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2800" b="0" kern="0" dirty="0">
                <a:ln w="18415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Don’t Dispose Collections in Compost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/>
              <a:t>6.2 Disposal of Street Sweeping and Litter / Waste Collections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/>
              <a:t>Collections should be disposed of in designated areas</a:t>
            </a:r>
          </a:p>
          <a:p>
            <a:r>
              <a:rPr lang="en-US" sz="2400" dirty="0"/>
              <a:t>If wash water is collected, discharge liquid to the sanitary sewer</a:t>
            </a:r>
          </a:p>
          <a:p>
            <a:r>
              <a:rPr lang="en-US" sz="2400" dirty="0"/>
              <a:t>Dry roadside litter and street sweepings sufficiently and place in solid waste dumpsters</a:t>
            </a:r>
          </a:p>
        </p:txBody>
      </p:sp>
      <p:pic>
        <p:nvPicPr>
          <p:cNvPr id="6" name="Content Placeholder 5" descr="02-06-09 01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21200" y="1600200"/>
            <a:ext cx="44704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/>
              <a:t>6.2 Disposal of Street Sweeping and Litter / Waste Collections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52400" y="1535113"/>
            <a:ext cx="4344988" cy="639762"/>
          </a:xfrm>
        </p:spPr>
        <p:txBody>
          <a:bodyPr/>
          <a:lstStyle/>
          <a:p>
            <a:pPr algn="ctr"/>
            <a:r>
              <a:rPr lang="en-US" dirty="0"/>
              <a:t>Do</a:t>
            </a:r>
          </a:p>
        </p:txBody>
      </p:sp>
      <p:pic>
        <p:nvPicPr>
          <p:cNvPr id="11" name="Content Placeholder 10" descr="04-16-09 130 (Medium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52400" y="2227659"/>
            <a:ext cx="4344988" cy="3258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194175" cy="639762"/>
          </a:xfrm>
        </p:spPr>
        <p:txBody>
          <a:bodyPr/>
          <a:lstStyle/>
          <a:p>
            <a:pPr algn="ctr"/>
            <a:r>
              <a:rPr lang="en-US" dirty="0"/>
              <a:t>Don’t</a:t>
            </a:r>
          </a:p>
        </p:txBody>
      </p:sp>
      <p:pic>
        <p:nvPicPr>
          <p:cNvPr id="12" name="Content Placeholder 11" descr="04-16-09 059 (Medium)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4" y="2226469"/>
            <a:ext cx="4346575" cy="3259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/>
              <a:t>7.1 Leaf and Woody Debris Collection Procedures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381000" y="1447800"/>
            <a:ext cx="8153400" cy="5105400"/>
          </a:xfrm>
        </p:spPr>
        <p:txBody>
          <a:bodyPr/>
          <a:lstStyle/>
          <a:p>
            <a:r>
              <a:rPr lang="en-US" sz="2400" dirty="0"/>
              <a:t>Inspect leaf machine prior</a:t>
            </a:r>
            <a:br>
              <a:rPr lang="en-US" sz="2400" dirty="0"/>
            </a:br>
            <a:r>
              <a:rPr lang="en-US" sz="2400" dirty="0"/>
              <a:t> to use; maintain as needed</a:t>
            </a:r>
          </a:p>
          <a:p>
            <a:r>
              <a:rPr lang="en-US" sz="2400" dirty="0"/>
              <a:t>Plan the route to optimize</a:t>
            </a:r>
            <a:br>
              <a:rPr lang="en-US" sz="2400" dirty="0"/>
            </a:br>
            <a:r>
              <a:rPr lang="en-US" sz="2400" dirty="0"/>
              <a:t>useful road time</a:t>
            </a:r>
          </a:p>
          <a:p>
            <a:r>
              <a:rPr lang="en-US" sz="2400" dirty="0"/>
              <a:t>Use required safety</a:t>
            </a:r>
            <a:br>
              <a:rPr lang="en-US" sz="2400" dirty="0"/>
            </a:br>
            <a:r>
              <a:rPr lang="en-US" sz="2400" dirty="0"/>
              <a:t>equipment</a:t>
            </a:r>
          </a:p>
          <a:p>
            <a:r>
              <a:rPr lang="en-US" sz="2400" dirty="0"/>
              <a:t>Know proper disposal</a:t>
            </a:r>
            <a:br>
              <a:rPr lang="en-US" sz="2400" dirty="0"/>
            </a:br>
            <a:r>
              <a:rPr lang="en-US" sz="2400" dirty="0"/>
              <a:t>location and procedures</a:t>
            </a:r>
          </a:p>
          <a:p>
            <a:r>
              <a:rPr lang="en-US" sz="2400" dirty="0"/>
              <a:t>Rake leaves to loosen them</a:t>
            </a:r>
            <a:br>
              <a:rPr lang="en-US" sz="2400" dirty="0"/>
            </a:br>
            <a:r>
              <a:rPr lang="en-US" sz="2400" dirty="0"/>
              <a:t>and pick up with leaf machine</a:t>
            </a:r>
          </a:p>
          <a:p>
            <a:r>
              <a:rPr lang="en-US" sz="2400" dirty="0"/>
              <a:t>Collect leaves before rain event to minimize amount washed into drainage system; </a:t>
            </a:r>
          </a:p>
          <a:p>
            <a:pPr lvl="1"/>
            <a:r>
              <a:rPr lang="en-US" sz="2000" dirty="0"/>
              <a:t>Flooding problems and water quality problems</a:t>
            </a:r>
          </a:p>
        </p:txBody>
      </p:sp>
      <p:pic>
        <p:nvPicPr>
          <p:cNvPr id="6" name="Content Placeholder 5" descr="04-16-09 075 (Medium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29200" y="1600200"/>
            <a:ext cx="4070268" cy="3052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/>
              <a:t>7.1 Leaf and Woody Debris Collection Procedures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1112838"/>
            <a:ext cx="3810000" cy="639762"/>
          </a:xfrm>
        </p:spPr>
        <p:txBody>
          <a:bodyPr/>
          <a:lstStyle/>
          <a:p>
            <a:pPr algn="ctr"/>
            <a:r>
              <a:rPr lang="en-US" dirty="0"/>
              <a:t>Do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45025" y="1112838"/>
            <a:ext cx="4041775" cy="639762"/>
          </a:xfrm>
        </p:spPr>
        <p:txBody>
          <a:bodyPr/>
          <a:lstStyle/>
          <a:p>
            <a:pPr algn="ctr"/>
            <a:r>
              <a:rPr lang="en-US" dirty="0"/>
              <a:t>Don’t</a:t>
            </a:r>
          </a:p>
        </p:txBody>
      </p:sp>
      <p:pic>
        <p:nvPicPr>
          <p:cNvPr id="13" name="Content Placeholder 12" descr="02-06-09 07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95800" y="3402143"/>
            <a:ext cx="4344988" cy="3240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 descr="https://encrypted-tbn0.gstatic.com/images?q=tbn:ANd9GcSfKLId8r2onjKPFPue7X1ARgkJKXs_w-6W3Axlwc2Q-ZNJFjt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richmondgov.com/PublicWorks/images/leafcollec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0"/>
            <a:ext cx="2743200" cy="2071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thumbnail.newsinc.com/27699846.s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981200"/>
            <a:ext cx="3286125" cy="1847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/>
              <a:t>7.2 Disposal of Leaf and Woody Material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648200" cy="4525963"/>
          </a:xfrm>
        </p:spPr>
        <p:txBody>
          <a:bodyPr/>
          <a:lstStyle/>
          <a:p>
            <a:r>
              <a:rPr lang="en-US" sz="2400" dirty="0"/>
              <a:t>Dispose of collection at the compost disposal facility or other designated areas</a:t>
            </a:r>
          </a:p>
        </p:txBody>
      </p:sp>
      <p:pic>
        <p:nvPicPr>
          <p:cNvPr id="7170" name="Picture 2" descr="\\us1269-f01\workgroup\1756\active\175640005\environmental\field_data\IDEM Audit Pictures\05-28-10\05-28-10 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447800"/>
            <a:ext cx="3733800" cy="4667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 descr="http://www.dec.ny.gov/images/materials_minerals_images/rockcom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87" y="3200400"/>
            <a:ext cx="4670913" cy="2914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You Should Know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991600" cy="5029200"/>
          </a:xfrm>
        </p:spPr>
        <p:txBody>
          <a:bodyPr/>
          <a:lstStyle/>
          <a:p>
            <a:r>
              <a:rPr lang="en-US" dirty="0"/>
              <a:t>Everything you do has an impact on the world around you</a:t>
            </a:r>
          </a:p>
          <a:p>
            <a:pPr lvl="1"/>
            <a:r>
              <a:rPr lang="en-US" dirty="0"/>
              <a:t>Oils, chemicals, pesticides, salt, fuel, soaps, etc</a:t>
            </a:r>
          </a:p>
          <a:p>
            <a:pPr lvl="1"/>
            <a:r>
              <a:rPr lang="en-US" b="1" dirty="0"/>
              <a:t>Sediment is a pollutant too!</a:t>
            </a:r>
          </a:p>
          <a:p>
            <a:endParaRPr lang="en-US" dirty="0"/>
          </a:p>
        </p:txBody>
      </p:sp>
      <p:pic>
        <p:nvPicPr>
          <p:cNvPr id="4" name="Picture 3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"/>
          <a:stretch>
            <a:fillRect/>
          </a:stretch>
        </p:blipFill>
        <p:spPr bwMode="auto">
          <a:xfrm>
            <a:off x="5867400" y="3406775"/>
            <a:ext cx="3124200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5562024" cy="31037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>
                <a:solidFill>
                  <a:srgbClr val="000000"/>
                </a:solidFill>
              </a:rPr>
              <a:t>7.2 Disposal of Leaf and Woody Material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04800" y="1535113"/>
            <a:ext cx="4192588" cy="639762"/>
          </a:xfrm>
        </p:spPr>
        <p:txBody>
          <a:bodyPr/>
          <a:lstStyle/>
          <a:p>
            <a:pPr algn="ctr"/>
            <a:r>
              <a:rPr lang="en-US" dirty="0"/>
              <a:t>Do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Don’t</a:t>
            </a:r>
          </a:p>
        </p:txBody>
      </p:sp>
      <p:pic>
        <p:nvPicPr>
          <p:cNvPr id="14" name="Content Placeholder 13" descr="03-04-10 045 (Large)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286000"/>
            <a:ext cx="43688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\\us1269-f01\workgroup\1756\active\175640005\environmental\field_data\IDEM Audit Pictures\05-28-10\05-28-10 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0"/>
            <a:ext cx="4353394" cy="3265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/>
              <a:t>8.1 Plowing and De-icing Operations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724400" cy="5486400"/>
          </a:xfrm>
        </p:spPr>
        <p:txBody>
          <a:bodyPr/>
          <a:lstStyle/>
          <a:p>
            <a:r>
              <a:rPr lang="en-US" sz="2400" dirty="0"/>
              <a:t>Inspect and maintain equipment for proper operation</a:t>
            </a:r>
          </a:p>
          <a:p>
            <a:r>
              <a:rPr lang="en-US" sz="2400" dirty="0"/>
              <a:t>Exercise care when connecting / disconnecting hydraulic hoses</a:t>
            </a:r>
          </a:p>
          <a:p>
            <a:r>
              <a:rPr lang="en-US" sz="2400" dirty="0"/>
              <a:t>Sweep area outside of storage barn after loading / unloading salt</a:t>
            </a:r>
          </a:p>
          <a:p>
            <a:r>
              <a:rPr lang="en-US" sz="2400" dirty="0"/>
              <a:t>Wash equipment in designated areas</a:t>
            </a:r>
          </a:p>
          <a:p>
            <a:r>
              <a:rPr lang="en-US" sz="2400" dirty="0"/>
              <a:t>Store unused equipment under cover, when possible</a:t>
            </a:r>
          </a:p>
        </p:txBody>
      </p:sp>
      <p:pic>
        <p:nvPicPr>
          <p:cNvPr id="6" name="Picture 2" descr="V:\1756\inactive\175648006\engineering\302_Facility Inspections\Pictures\07-07-09\07-07-09\07-07-09 161 (Medium).jpg"/>
          <p:cNvPicPr>
            <a:picLocks noChangeAspect="1" noChangeArrowheads="1"/>
          </p:cNvPicPr>
          <p:nvPr/>
        </p:nvPicPr>
        <p:blipFill rotWithShape="1">
          <a:blip r:embed="rId2" cstate="print"/>
          <a:srcRect l="12500" t="17307" r="25961" b="23237"/>
          <a:stretch/>
        </p:blipFill>
        <p:spPr bwMode="auto">
          <a:xfrm>
            <a:off x="5479211" y="1371600"/>
            <a:ext cx="3588589" cy="2600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Users\rhuckaby\Desktop\Indiana\2014_MCM6_Regional_Workshops\Pictures\Bad\full_brine_tanks-No_Containment-05-18-2009 0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6" r="5349" b="23361"/>
          <a:stretch/>
        </p:blipFill>
        <p:spPr bwMode="auto">
          <a:xfrm>
            <a:off x="5105400" y="3962399"/>
            <a:ext cx="3657600" cy="2895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>
                <a:solidFill>
                  <a:srgbClr val="000000"/>
                </a:solidFill>
              </a:rPr>
              <a:t>8.1 Plowing and De-icing Operations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04800" y="1535113"/>
            <a:ext cx="4114800" cy="639762"/>
          </a:xfrm>
        </p:spPr>
        <p:txBody>
          <a:bodyPr/>
          <a:lstStyle/>
          <a:p>
            <a:pPr algn="ctr"/>
            <a:r>
              <a:rPr lang="en-US" dirty="0"/>
              <a:t>Do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194175" cy="639762"/>
          </a:xfrm>
        </p:spPr>
        <p:txBody>
          <a:bodyPr/>
          <a:lstStyle/>
          <a:p>
            <a:pPr algn="ctr"/>
            <a:r>
              <a:rPr lang="en-US" dirty="0"/>
              <a:t>Don’t</a:t>
            </a:r>
          </a:p>
        </p:txBody>
      </p:sp>
      <p:pic>
        <p:nvPicPr>
          <p:cNvPr id="8194" name="Picture 2" descr="V:\1756\active\175647034\engineering\Facility Audit\05-18-2009 photos\05-18-2009 026 (Medium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09800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V:\1756\active\175648008\engineering\Facilities Audit\Pictures\04-16-09\resized\04-16-09 036 (Medium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09800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/>
              <a:t>8.2 Salt Storage and Handling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/>
              <a:t>Move delivered salt into covered storage area immediately</a:t>
            </a:r>
          </a:p>
          <a:p>
            <a:r>
              <a:rPr lang="en-US" sz="2400" dirty="0"/>
              <a:t>Cover the entrance or the face of the salt pile with tarps to keep it dry</a:t>
            </a:r>
          </a:p>
          <a:p>
            <a:r>
              <a:rPr lang="en-US" sz="2400" dirty="0"/>
              <a:t>Sweep storage areas clean before and after loading</a:t>
            </a:r>
          </a:p>
          <a:p>
            <a:r>
              <a:rPr lang="en-US" sz="2400" dirty="0"/>
              <a:t>Load salt trucks on a paved surface</a:t>
            </a:r>
          </a:p>
        </p:txBody>
      </p:sp>
      <p:pic>
        <p:nvPicPr>
          <p:cNvPr id="11" name="Content Placeholder 10" descr="02-06-09 069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1" r="16655"/>
          <a:stretch/>
        </p:blipFill>
        <p:spPr>
          <a:xfrm>
            <a:off x="4590942" y="1571625"/>
            <a:ext cx="4487970" cy="4829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>
                <a:solidFill>
                  <a:srgbClr val="000000"/>
                </a:solidFill>
              </a:rPr>
              <a:t>8.2 Salt Storage and Handling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228600" y="1535113"/>
            <a:ext cx="4268788" cy="639762"/>
          </a:xfrm>
        </p:spPr>
        <p:txBody>
          <a:bodyPr/>
          <a:lstStyle/>
          <a:p>
            <a:pPr algn="ctr"/>
            <a:r>
              <a:rPr lang="en-US" dirty="0"/>
              <a:t>Do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194175" cy="639762"/>
          </a:xfrm>
        </p:spPr>
        <p:txBody>
          <a:bodyPr/>
          <a:lstStyle/>
          <a:p>
            <a:pPr algn="ctr"/>
            <a:r>
              <a:rPr lang="en-US" dirty="0"/>
              <a:t>Don’t</a:t>
            </a:r>
          </a:p>
        </p:txBody>
      </p:sp>
      <p:pic>
        <p:nvPicPr>
          <p:cNvPr id="7170" name="Picture 2" descr="V:\1756\active\175647034\engineering\IDEM Audit\Pictures\05-06-10\05-06-10 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09800"/>
            <a:ext cx="4216414" cy="3162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\\us1269-f01\ArchivedProjects02\1756_Inactive_Jobs\175648003\engineering\Municipal Operations Evaluation\Pictures\10-16-08\resize\10-16-08 039 (Medium).jpg"/>
          <p:cNvPicPr>
            <a:picLocks noChangeAspect="1" noChangeArrowheads="1"/>
          </p:cNvPicPr>
          <p:nvPr/>
        </p:nvPicPr>
        <p:blipFill rotWithShape="1">
          <a:blip r:embed="rId3" cstate="print"/>
          <a:srcRect l="23707" t="13909" r="41117" b="25548"/>
          <a:stretch/>
        </p:blipFill>
        <p:spPr bwMode="auto">
          <a:xfrm>
            <a:off x="4760118" y="2209800"/>
            <a:ext cx="2707482" cy="3199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\\us1269-f01\workgroup\1756\active\175647030\engineering\SWAC_2015\Municipal_Training-01-27-2015\Pictures\Bad\04-16-09 0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0" t="5742" r="23166" b="22013"/>
          <a:stretch/>
        </p:blipFill>
        <p:spPr bwMode="auto">
          <a:xfrm>
            <a:off x="6019799" y="4252911"/>
            <a:ext cx="3114675" cy="2595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02-06-09 01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67200" y="33528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/>
              <a:t>8.3 Winter Equipment Cleaning &amp; Storage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5257800" cy="4525963"/>
          </a:xfrm>
        </p:spPr>
        <p:txBody>
          <a:bodyPr/>
          <a:lstStyle/>
          <a:p>
            <a:r>
              <a:rPr lang="en-US" sz="2400" dirty="0"/>
              <a:t>Between uses, hose off excess salt accumulations from bed and wheel-wells of vehicle</a:t>
            </a:r>
          </a:p>
          <a:p>
            <a:r>
              <a:rPr lang="en-US" sz="2400" dirty="0"/>
              <a:t>Store salt boxes, plows, brining equipment under cover when not in use, if possible</a:t>
            </a:r>
          </a:p>
          <a:p>
            <a:r>
              <a:rPr lang="en-US" sz="2400" dirty="0"/>
              <a:t>Exercise caution when</a:t>
            </a:r>
            <a:br>
              <a:rPr lang="en-US" sz="2400" dirty="0"/>
            </a:br>
            <a:r>
              <a:rPr lang="en-US" sz="2400" dirty="0"/>
              <a:t>disconnecting </a:t>
            </a:r>
            <a:br>
              <a:rPr lang="en-US" sz="2400" dirty="0"/>
            </a:br>
            <a:r>
              <a:rPr lang="en-US" sz="2400" dirty="0"/>
              <a:t>hydraulic lines to </a:t>
            </a:r>
            <a:br>
              <a:rPr lang="en-US" sz="2400" dirty="0"/>
            </a:br>
            <a:r>
              <a:rPr lang="en-US" sz="2400" dirty="0"/>
              <a:t>plows; be ready for spills</a:t>
            </a:r>
            <a:br>
              <a:rPr lang="en-US" sz="2400" dirty="0"/>
            </a:br>
            <a:r>
              <a:rPr lang="en-US" sz="2400" dirty="0"/>
              <a:t>and drips from hoses</a:t>
            </a:r>
          </a:p>
          <a:p>
            <a:endParaRPr lang="en-US" sz="2400" dirty="0"/>
          </a:p>
        </p:txBody>
      </p:sp>
      <p:pic>
        <p:nvPicPr>
          <p:cNvPr id="17410" name="Picture 2" descr="http://www.waste2water.com/php-oak/themes/global/admin_images/products/applications/new/manicipalities_vehicle_wash_st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1447800"/>
            <a:ext cx="3937000" cy="2362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/>
              <a:t>8.3 Winter Equipment Cleaning &amp; Storage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887788" cy="639762"/>
          </a:xfrm>
        </p:spPr>
        <p:txBody>
          <a:bodyPr/>
          <a:lstStyle/>
          <a:p>
            <a:pPr algn="ctr"/>
            <a:r>
              <a:rPr lang="en-US" dirty="0"/>
              <a:t>Do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Don’t</a:t>
            </a:r>
          </a:p>
        </p:txBody>
      </p:sp>
      <p:pic>
        <p:nvPicPr>
          <p:cNvPr id="10" name="Picture 2" descr="C:\Documents and Settings\rhuckaby\My Documents\My Pictures\05-28-10\05-28-10 0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5999"/>
            <a:ext cx="3912973" cy="3796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Documents and Settings\rhuckaby\My Documents\My Pictures\05-18-2009\05-18-2009 0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6246" y="2286000"/>
            <a:ext cx="4242954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799" y="533400"/>
            <a:ext cx="79720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9.1 Illicit Discharge Detection and Elimination</a:t>
            </a:r>
          </a:p>
        </p:txBody>
      </p:sp>
      <p:sp>
        <p:nvSpPr>
          <p:cNvPr id="8" name="Content Placeholder 8"/>
          <p:cNvSpPr txBox="1">
            <a:spLocks/>
          </p:cNvSpPr>
          <p:nvPr/>
        </p:nvSpPr>
        <p:spPr>
          <a:xfrm>
            <a:off x="381000" y="1365662"/>
            <a:ext cx="83820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/>
              <a:t>Non-stormwater discharge = Illicit Discharge</a:t>
            </a:r>
          </a:p>
          <a:p>
            <a:r>
              <a:rPr lang="en-US" sz="2400" kern="0" dirty="0"/>
              <a:t>IDDE Field Guide Handbook – </a:t>
            </a:r>
            <a:r>
              <a:rPr lang="en-US" sz="2400" kern="0" dirty="0">
                <a:hlinkClick r:id="rId2"/>
              </a:rPr>
              <a:t>www.siswac.org</a:t>
            </a:r>
            <a:endParaRPr lang="en-US" sz="2400" kern="0" dirty="0"/>
          </a:p>
          <a:p>
            <a:r>
              <a:rPr lang="en-US" sz="2400" kern="0" dirty="0"/>
              <a:t>Visual screening and identifications</a:t>
            </a:r>
          </a:p>
          <a:p>
            <a:r>
              <a:rPr lang="en-US" sz="2400" kern="0" dirty="0"/>
              <a:t>Enforcement Authority: Illicit Discharge Ordinance </a:t>
            </a:r>
          </a:p>
          <a:p>
            <a:pPr marL="457200" lvl="1" indent="0">
              <a:buNone/>
            </a:pPr>
            <a:endParaRPr lang="en-US" sz="2000" kern="0" dirty="0"/>
          </a:p>
          <a:p>
            <a:endParaRPr lang="en-US" sz="2400" kern="0" dirty="0"/>
          </a:p>
        </p:txBody>
      </p:sp>
      <p:pic>
        <p:nvPicPr>
          <p:cNvPr id="5" name="Picture 5" descr="outfall_trash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76600"/>
            <a:ext cx="4394860" cy="3296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2678" y="3276600"/>
            <a:ext cx="4343525" cy="32892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8489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14400"/>
            <a:ext cx="6553199" cy="5791200"/>
          </a:xfrm>
          <a:prstGeom prst="rect">
            <a:avLst/>
          </a:prstGeom>
          <a:effectLst>
            <a:outerShdw blurRad="139700" dist="88900" dir="1800000" sx="99000" sy="99000" algn="tl" rotWithShape="0">
              <a:prstClr val="black">
                <a:alpha val="62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443953" y="391180"/>
            <a:ext cx="8395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9.2 Procedures for Detecting an Illicit Discharge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7796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04899" y="381000"/>
            <a:ext cx="44710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9.3 Indicators to Look For</a:t>
            </a:r>
          </a:p>
        </p:txBody>
      </p:sp>
      <p:sp>
        <p:nvSpPr>
          <p:cNvPr id="11" name="Content Placeholder 8"/>
          <p:cNvSpPr txBox="1">
            <a:spLocks/>
          </p:cNvSpPr>
          <p:nvPr/>
        </p:nvSpPr>
        <p:spPr>
          <a:xfrm>
            <a:off x="308758" y="3371562"/>
            <a:ext cx="3048000" cy="19161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/>
              <a:t>Cloudiness</a:t>
            </a:r>
          </a:p>
          <a:p>
            <a:pPr lvl="1"/>
            <a:r>
              <a:rPr lang="en-US" sz="2000" kern="0" dirty="0"/>
              <a:t>Turbidity</a:t>
            </a:r>
          </a:p>
          <a:p>
            <a:pPr lvl="1"/>
            <a:r>
              <a:rPr lang="en-US" sz="2000" kern="0" dirty="0"/>
              <a:t>Caused by soil erosion, sediment-laden runoff, dredging</a:t>
            </a:r>
          </a:p>
          <a:p>
            <a:endParaRPr lang="en-US" sz="2400" kern="0" dirty="0"/>
          </a:p>
        </p:txBody>
      </p:sp>
      <p:pic>
        <p:nvPicPr>
          <p:cNvPr id="12" name="Picture 5" descr="polluted_stormwater_8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427" y="642611"/>
            <a:ext cx="2776271" cy="4157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Documents and Settings\APadron\Local Settings\Temporary Internet Files\Content.Word\DSC01104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" t="1406" r="1619" b="971"/>
          <a:stretch/>
        </p:blipFill>
        <p:spPr bwMode="auto">
          <a:xfrm>
            <a:off x="3356758" y="3810000"/>
            <a:ext cx="4115141" cy="289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Content Placeholder 8"/>
          <p:cNvSpPr txBox="1">
            <a:spLocks/>
          </p:cNvSpPr>
          <p:nvPr/>
        </p:nvSpPr>
        <p:spPr>
          <a:xfrm>
            <a:off x="461158" y="1118032"/>
            <a:ext cx="4872842" cy="225352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/>
              <a:t>Flow</a:t>
            </a:r>
          </a:p>
          <a:p>
            <a:pPr lvl="1"/>
            <a:r>
              <a:rPr lang="en-US" sz="2000" kern="0" dirty="0"/>
              <a:t>Especially during dry-weather</a:t>
            </a:r>
          </a:p>
          <a:p>
            <a:pPr lvl="1"/>
            <a:r>
              <a:rPr lang="en-US" sz="2000" kern="0" dirty="0"/>
              <a:t>May indicate cross-contamination with sanitary discharges</a:t>
            </a:r>
          </a:p>
          <a:p>
            <a:endParaRPr lang="en-US" sz="2400" kern="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5998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525963"/>
          </a:xfrm>
        </p:spPr>
        <p:txBody>
          <a:bodyPr/>
          <a:lstStyle/>
          <a:p>
            <a:r>
              <a:rPr lang="en-US" sz="2800" dirty="0"/>
              <a:t>These training materials</a:t>
            </a:r>
          </a:p>
          <a:p>
            <a:r>
              <a:rPr lang="en-US" sz="2800" dirty="0"/>
              <a:t>Material Safety Data Sheets (MSDS)</a:t>
            </a:r>
          </a:p>
          <a:p>
            <a:pPr lvl="1"/>
            <a:r>
              <a:rPr lang="en-US" sz="2400" dirty="0"/>
              <a:t>Also Safety Data Sheets (SDS)</a:t>
            </a:r>
          </a:p>
          <a:p>
            <a:r>
              <a:rPr lang="en-US" sz="2800" dirty="0"/>
              <a:t>The facility’s Stormwater Municipal Operations Plan (SMOP)</a:t>
            </a:r>
          </a:p>
          <a:p>
            <a:r>
              <a:rPr lang="en-US" sz="2800" dirty="0"/>
              <a:t>Your supervisor</a:t>
            </a:r>
          </a:p>
          <a:p>
            <a:endParaRPr lang="en-US" sz="1200" dirty="0"/>
          </a:p>
          <a:p>
            <a:pPr algn="ctr">
              <a:buNone/>
            </a:pPr>
            <a:r>
              <a:rPr lang="en-US" sz="3600" b="1" i="1" dirty="0"/>
              <a:t>If something doesn’t look or seem right, it probably isn’t, so don’t be afraid to speak up!</a:t>
            </a:r>
          </a:p>
        </p:txBody>
      </p:sp>
      <p:pic>
        <p:nvPicPr>
          <p:cNvPr id="1026" name="Picture 2" descr="http://cdn2.bigcommerce.com/server5800/3h4q73/product_images/uploaded_images/material-safety-data-sheets-msd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447800"/>
            <a:ext cx="1524000" cy="15201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8"/>
          <p:cNvSpPr txBox="1">
            <a:spLocks/>
          </p:cNvSpPr>
          <p:nvPr/>
        </p:nvSpPr>
        <p:spPr>
          <a:xfrm>
            <a:off x="287976" y="457200"/>
            <a:ext cx="6096000" cy="19161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/>
              <a:t>Odor</a:t>
            </a:r>
          </a:p>
          <a:p>
            <a:pPr lvl="1"/>
            <a:r>
              <a:rPr lang="en-US" sz="2000" kern="0" dirty="0"/>
              <a:t>Strong or unnatural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775971"/>
              </p:ext>
            </p:extLst>
          </p:nvPr>
        </p:nvGraphicFramePr>
        <p:xfrm>
          <a:off x="457200" y="1372316"/>
          <a:ext cx="8229600" cy="5257084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30350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45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97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</a:rPr>
                        <a:t>Odor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Franklin Gothic Book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</a:rPr>
                        <a:t>General Causes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Franklin Gothic Book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55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entury Gothic" panose="020B0502020202020204" pitchFamily="34" charset="0"/>
                        </a:rPr>
                        <a:t>Musty</a:t>
                      </a:r>
                      <a:endParaRPr lang="en-US" sz="1800">
                        <a:effectLst/>
                        <a:latin typeface="Century Gothic" panose="020B0502020202020204" pitchFamily="34" charset="0"/>
                        <a:ea typeface="Franklin Gothic Boo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217170" algn="l"/>
                        </a:tabLst>
                      </a:pPr>
                      <a:r>
                        <a:rPr lang="en-US" sz="1400">
                          <a:effectLst/>
                          <a:latin typeface="Century Gothic" panose="020B0502020202020204" pitchFamily="34" charset="0"/>
                        </a:rPr>
                        <a:t>Raw or partially treated sewage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217170" algn="l"/>
                        </a:tabLst>
                      </a:pPr>
                      <a:r>
                        <a:rPr lang="en-US" sz="1400">
                          <a:effectLst/>
                          <a:latin typeface="Century Gothic" panose="020B0502020202020204" pitchFamily="34" charset="0"/>
                        </a:rPr>
                        <a:t>Livestock waste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Franklin Gothic Boo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55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Sewage</a:t>
                      </a:r>
                      <a:endParaRPr lang="en-US" sz="1800" dirty="0">
                        <a:effectLst/>
                        <a:latin typeface="Century Gothic" panose="020B0502020202020204" pitchFamily="34" charset="0"/>
                        <a:ea typeface="Franklin Gothic Boo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217170" algn="l"/>
                        </a:tabLst>
                      </a:pPr>
                      <a:r>
                        <a:rPr lang="en-US" sz="1400">
                          <a:effectLst/>
                          <a:latin typeface="Century Gothic" panose="020B0502020202020204" pitchFamily="34" charset="0"/>
                        </a:rPr>
                        <a:t>Sanitary wastewater from cross-connection with the drainage system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217170" algn="l"/>
                        </a:tabLst>
                      </a:pPr>
                      <a:r>
                        <a:rPr lang="en-US" sz="1400">
                          <a:effectLst/>
                          <a:latin typeface="Century Gothic" panose="020B0502020202020204" pitchFamily="34" charset="0"/>
                        </a:rPr>
                        <a:t>Septic tank/ failing septic system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Franklin Gothic Boo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936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entury Gothic" panose="020B0502020202020204" pitchFamily="34" charset="0"/>
                        </a:rPr>
                        <a:t>Rotten Eggs (sulfide)</a:t>
                      </a:r>
                      <a:endParaRPr lang="en-US" sz="1800">
                        <a:effectLst/>
                        <a:latin typeface="Century Gothic" panose="020B0502020202020204" pitchFamily="34" charset="0"/>
                        <a:ea typeface="Franklin Gothic Boo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</a:rPr>
                        <a:t>Stale sanitary wastewater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</a:rPr>
                        <a:t>Meat processing plants/ canneries/ dairies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</a:rPr>
                        <a:t>Decomposing organic matter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Franklin Gothic Boo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917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Gas or Oil</a:t>
                      </a:r>
                      <a:endParaRPr lang="en-US" sz="1800" dirty="0">
                        <a:effectLst/>
                        <a:latin typeface="Century Gothic" panose="020B0502020202020204" pitchFamily="34" charset="0"/>
                        <a:ea typeface="Franklin Gothic Boo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</a:rPr>
                        <a:t>Gas stations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</a:rPr>
                        <a:t>Vehicle maintenance operations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</a:rPr>
                        <a:t>Illegal disposal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</a:rPr>
                        <a:t>Industrial operations: refineries/ manufacturing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Franklin Gothic Boo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955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entury Gothic" panose="020B0502020202020204" pitchFamily="34" charset="0"/>
                        </a:rPr>
                        <a:t>Sharp, pungent</a:t>
                      </a:r>
                      <a:endParaRPr lang="en-US" sz="1800">
                        <a:effectLst/>
                        <a:latin typeface="Century Gothic" panose="020B0502020202020204" pitchFamily="34" charset="0"/>
                        <a:ea typeface="Franklin Gothic Boo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en-US" sz="1400">
                          <a:effectLst/>
                          <a:latin typeface="Century Gothic" panose="020B0502020202020204" pitchFamily="34" charset="0"/>
                        </a:rPr>
                        <a:t>Chemicals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en-US" sz="1400">
                          <a:effectLst/>
                          <a:latin typeface="Century Gothic" panose="020B0502020202020204" pitchFamily="34" charset="0"/>
                        </a:rPr>
                        <a:t>Pesticides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Franklin Gothic Boo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955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entury Gothic" panose="020B0502020202020204" pitchFamily="34" charset="0"/>
                        </a:rPr>
                        <a:t>Rancid, sour</a:t>
                      </a:r>
                      <a:endParaRPr lang="en-US" sz="1800">
                        <a:effectLst/>
                        <a:latin typeface="Century Gothic" panose="020B0502020202020204" pitchFamily="34" charset="0"/>
                        <a:ea typeface="Franklin Gothic Boo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en-US" sz="1400">
                          <a:effectLst/>
                          <a:latin typeface="Century Gothic" panose="020B0502020202020204" pitchFamily="34" charset="0"/>
                        </a:rPr>
                        <a:t>Food processing facilities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en-US" sz="1400">
                          <a:effectLst/>
                          <a:latin typeface="Century Gothic" panose="020B0502020202020204" pitchFamily="34" charset="0"/>
                        </a:rPr>
                        <a:t>Dairies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Franklin Gothic Boo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936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entury Gothic" panose="020B0502020202020204" pitchFamily="34" charset="0"/>
                        </a:rPr>
                        <a:t>Chlorine</a:t>
                      </a:r>
                      <a:endParaRPr lang="en-US" sz="1800">
                        <a:effectLst/>
                        <a:latin typeface="Century Gothic" panose="020B0502020202020204" pitchFamily="34" charset="0"/>
                        <a:ea typeface="Franklin Gothic Boo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en-US" sz="1400">
                          <a:effectLst/>
                          <a:latin typeface="Century Gothic" panose="020B0502020202020204" pitchFamily="34" charset="0"/>
                        </a:rPr>
                        <a:t>Wastewater treatment plant discharges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en-US" sz="1400">
                          <a:effectLst/>
                          <a:latin typeface="Century Gothic" panose="020B0502020202020204" pitchFamily="34" charset="0"/>
                        </a:rPr>
                        <a:t>Swimming pool discharges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en-US" sz="1400">
                          <a:effectLst/>
                          <a:latin typeface="Century Gothic" panose="020B0502020202020204" pitchFamily="34" charset="0"/>
                        </a:rPr>
                        <a:t>Local manufacturing / industrial sites</a:t>
                      </a:r>
                      <a:endParaRPr lang="en-US" sz="1400">
                        <a:effectLst/>
                        <a:latin typeface="Century Gothic" panose="020B0502020202020204" pitchFamily="34" charset="0"/>
                        <a:ea typeface="Franklin Gothic Boo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5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Sweet, fruity</a:t>
                      </a:r>
                      <a:endParaRPr lang="en-US" sz="1800" dirty="0">
                        <a:effectLst/>
                        <a:latin typeface="Century Gothic" panose="020B0502020202020204" pitchFamily="34" charset="0"/>
                        <a:ea typeface="Franklin Gothic Boo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en-US" sz="1400" dirty="0">
                          <a:effectLst/>
                          <a:latin typeface="Century Gothic" panose="020B0502020202020204" pitchFamily="34" charset="0"/>
                        </a:rPr>
                        <a:t>Commercial wash water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Franklin Gothic Book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76745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8"/>
          <p:cNvSpPr txBox="1">
            <a:spLocks/>
          </p:cNvSpPr>
          <p:nvPr/>
        </p:nvSpPr>
        <p:spPr>
          <a:xfrm>
            <a:off x="287977" y="457200"/>
            <a:ext cx="4854140" cy="4267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/>
              <a:t>Color</a:t>
            </a:r>
          </a:p>
          <a:p>
            <a:pPr lvl="1"/>
            <a:r>
              <a:rPr lang="en-US" sz="2000" kern="0" dirty="0"/>
              <a:t>Excessive or unnatural</a:t>
            </a:r>
          </a:p>
          <a:p>
            <a:pPr lvl="1"/>
            <a:r>
              <a:rPr lang="en-US" sz="2000" kern="0" dirty="0"/>
              <a:t>Yellow: chemical</a:t>
            </a:r>
          </a:p>
          <a:p>
            <a:pPr lvl="1"/>
            <a:r>
              <a:rPr lang="en-US" sz="2000" kern="0" dirty="0"/>
              <a:t>Brown: construction activities</a:t>
            </a:r>
          </a:p>
          <a:p>
            <a:pPr lvl="1"/>
            <a:r>
              <a:rPr lang="en-US" sz="2000" kern="0" dirty="0"/>
              <a:t>Green: chemicals, algae, fertilizer</a:t>
            </a:r>
          </a:p>
          <a:p>
            <a:pPr lvl="1"/>
            <a:r>
              <a:rPr lang="en-US" sz="2000" kern="0" dirty="0"/>
              <a:t>Gray: sewage, concrete wash-out</a:t>
            </a:r>
          </a:p>
          <a:p>
            <a:pPr lvl="1"/>
            <a:r>
              <a:rPr lang="en-US" sz="2000" kern="0" dirty="0"/>
              <a:t>Milky white: paint, lime, concrete, swimming pools</a:t>
            </a:r>
          </a:p>
          <a:p>
            <a:pPr lvl="1"/>
            <a:r>
              <a:rPr lang="en-US" sz="2000" kern="0" dirty="0"/>
              <a:t>Red: fabric dyes, meat packing</a:t>
            </a:r>
          </a:p>
          <a:p>
            <a:pPr lvl="1"/>
            <a:r>
              <a:rPr lang="en-US" sz="2000" kern="0" dirty="0"/>
              <a:t>Crusty white deposits: salt, brine</a:t>
            </a:r>
          </a:p>
          <a:p>
            <a:pPr marL="457200" lvl="1" indent="0">
              <a:buNone/>
            </a:pPr>
            <a:endParaRPr lang="en-US" sz="2000" kern="0" dirty="0"/>
          </a:p>
          <a:p>
            <a:endParaRPr lang="en-US" sz="2400" kern="0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4777" y="762000"/>
            <a:ext cx="3962400" cy="2831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http://www.circleofblue.org/waternews/wp-content/uploads/2010/08/Photo4_OilSpill_10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85" b="133"/>
          <a:stretch/>
        </p:blipFill>
        <p:spPr bwMode="auto">
          <a:xfrm>
            <a:off x="5142117" y="3657600"/>
            <a:ext cx="4001883" cy="3059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8"/>
          <p:cNvSpPr txBox="1">
            <a:spLocks/>
          </p:cNvSpPr>
          <p:nvPr/>
        </p:nvSpPr>
        <p:spPr>
          <a:xfrm>
            <a:off x="253711" y="4800600"/>
            <a:ext cx="5070764" cy="19161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/>
              <a:t>Sheen</a:t>
            </a:r>
          </a:p>
          <a:p>
            <a:pPr lvl="1"/>
            <a:r>
              <a:rPr lang="en-US" sz="2000" kern="0" dirty="0"/>
              <a:t>Oily surface</a:t>
            </a:r>
          </a:p>
          <a:p>
            <a:pPr lvl="1"/>
            <a:r>
              <a:rPr lang="en-US" sz="2000" kern="0" dirty="0"/>
              <a:t>Likely caused by illegal dumping/automotive leak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6060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8"/>
          <p:cNvSpPr txBox="1">
            <a:spLocks/>
          </p:cNvSpPr>
          <p:nvPr/>
        </p:nvSpPr>
        <p:spPr>
          <a:xfrm>
            <a:off x="287976" y="549750"/>
            <a:ext cx="4436424" cy="19161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/>
              <a:t>Floatables</a:t>
            </a:r>
          </a:p>
          <a:p>
            <a:pPr lvl="1"/>
            <a:r>
              <a:rPr lang="en-US" sz="2000" kern="0" dirty="0"/>
              <a:t>Unnatural: solids/liquids from industrial or sanitary wastewater, trash, toilet paper, foam</a:t>
            </a:r>
          </a:p>
          <a:p>
            <a:endParaRPr lang="en-US" sz="2400" kern="0" dirty="0"/>
          </a:p>
        </p:txBody>
      </p:sp>
      <p:pic>
        <p:nvPicPr>
          <p:cNvPr id="8" name="Picture 7" descr="http://4.bp.blogspot.com/-FfC6IxrsfWE/UPNNsllxsZI/AAAAAAAAA64/gCEKLV6EqYA/s1600/sewers-mainx-large.jpg&#10;&#10;http://webstercommentator.blogspot.ca/2013/01/bergoo-raw-sewage-issue-nothing-new-but.html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191000"/>
            <a:ext cx="4038604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ontent Placeholder 8"/>
          <p:cNvSpPr txBox="1">
            <a:spLocks/>
          </p:cNvSpPr>
          <p:nvPr/>
        </p:nvSpPr>
        <p:spPr>
          <a:xfrm>
            <a:off x="287976" y="3200400"/>
            <a:ext cx="3064824" cy="2971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/>
              <a:t>Excessive algae/plant growth (scum)</a:t>
            </a:r>
          </a:p>
          <a:p>
            <a:pPr lvl="1"/>
            <a:r>
              <a:rPr lang="en-US" sz="2000" kern="0" dirty="0"/>
              <a:t>Indicates high levels of fertilizer</a:t>
            </a:r>
          </a:p>
          <a:p>
            <a:pPr lvl="1"/>
            <a:r>
              <a:rPr lang="en-US" sz="2000" kern="0" dirty="0"/>
              <a:t>Can result in fish kills</a:t>
            </a:r>
          </a:p>
          <a:p>
            <a:pPr marL="457200" lvl="1" indent="0">
              <a:buNone/>
            </a:pPr>
            <a:endParaRPr lang="en-US" sz="2000" kern="0" dirty="0"/>
          </a:p>
          <a:p>
            <a:pPr lvl="1"/>
            <a:endParaRPr lang="en-US" sz="2400" kern="0" dirty="0"/>
          </a:p>
          <a:p>
            <a:pPr lvl="1"/>
            <a:endParaRPr lang="en-US" sz="2400" kern="0" dirty="0"/>
          </a:p>
        </p:txBody>
      </p:sp>
      <p:pic>
        <p:nvPicPr>
          <p:cNvPr id="10" name="Picture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" b="22500"/>
          <a:stretch/>
        </p:blipFill>
        <p:spPr bwMode="auto">
          <a:xfrm>
            <a:off x="3200400" y="2057401"/>
            <a:ext cx="3457573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http://www.lakescientist.com/learn-about-lakes/water-quality/pollution.html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9398" y="837284"/>
            <a:ext cx="2338390" cy="3353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9245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ErosionRuno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246" y="3411558"/>
            <a:ext cx="5075354" cy="3370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8"/>
          <p:cNvSpPr txBox="1">
            <a:spLocks/>
          </p:cNvSpPr>
          <p:nvPr/>
        </p:nvSpPr>
        <p:spPr>
          <a:xfrm>
            <a:off x="447303" y="457200"/>
            <a:ext cx="4872842" cy="225352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/>
              <a:t>Stains/Deposits</a:t>
            </a:r>
          </a:p>
          <a:p>
            <a:pPr lvl="1"/>
            <a:r>
              <a:rPr lang="en-US" sz="2000" kern="0" dirty="0"/>
              <a:t>Likely from construction site</a:t>
            </a:r>
          </a:p>
          <a:p>
            <a:pPr lvl="1"/>
            <a:r>
              <a:rPr lang="en-US" sz="2000" kern="0" dirty="0"/>
              <a:t>Concrete washout</a:t>
            </a:r>
          </a:p>
          <a:p>
            <a:pPr lvl="1"/>
            <a:endParaRPr lang="en-US" sz="2400" kern="0" dirty="0"/>
          </a:p>
        </p:txBody>
      </p:sp>
      <p:pic>
        <p:nvPicPr>
          <p:cNvPr id="8" name="Picture 7" descr="C:\Documents and Settings\APadron\Local Settings\Temporary Internet Files\Content.Word\DSC0059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0"/>
            <a:ext cx="3183685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4" t="25382" r="21064" b="6698"/>
          <a:stretch/>
        </p:blipFill>
        <p:spPr bwMode="auto">
          <a:xfrm>
            <a:off x="4800600" y="533400"/>
            <a:ext cx="4114800" cy="289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97488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/>
          <p:cNvSpPr txBox="1">
            <a:spLocks/>
          </p:cNvSpPr>
          <p:nvPr/>
        </p:nvSpPr>
        <p:spPr>
          <a:xfrm>
            <a:off x="1219199" y="381000"/>
            <a:ext cx="6937375" cy="9525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kern="0" dirty="0">
                <a:ln w="18415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Report potential illicit discharges to your supervisor! </a:t>
            </a:r>
          </a:p>
        </p:txBody>
      </p:sp>
      <p:pic>
        <p:nvPicPr>
          <p:cNvPr id="3" name="Picture 5" descr="M:\images\stormwater images\carltn-trashycreek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94312"/>
            <a:ext cx="4020855" cy="2544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08166"/>
            <a:ext cx="4098939" cy="2606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4648200" y="4038600"/>
            <a:ext cx="4020855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\\us1269-f01\workgroup\1756\active\175647030\engineering\SWAC_2013\IDDE_Quick_Ref\Illicit Discharge Examples\DSC0080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14801"/>
            <a:ext cx="39624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http://www.epa.gov/region9/water/npdes/images/stormdrain-dumpi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738" y="3283729"/>
            <a:ext cx="2498924" cy="1828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013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69149" y="304800"/>
            <a:ext cx="82343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Conclusion</a:t>
            </a:r>
          </a:p>
        </p:txBody>
      </p:sp>
      <p:sp>
        <p:nvSpPr>
          <p:cNvPr id="14" name="Content Placeholder 8"/>
          <p:cNvSpPr txBox="1">
            <a:spLocks/>
          </p:cNvSpPr>
          <p:nvPr/>
        </p:nvSpPr>
        <p:spPr>
          <a:xfrm>
            <a:off x="304800" y="1118032"/>
            <a:ext cx="8763000" cy="551136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Resources available to you and your staff</a:t>
            </a:r>
          </a:p>
          <a:p>
            <a:pPr lvl="1"/>
            <a:r>
              <a:rPr lang="en-US" sz="2400" kern="0" dirty="0"/>
              <a:t>This presentation</a:t>
            </a:r>
          </a:p>
          <a:p>
            <a:pPr lvl="2"/>
            <a:r>
              <a:rPr lang="en-US" sz="1800" kern="0" dirty="0"/>
              <a:t>Municipal Employee Training: Modules 1 thru 9</a:t>
            </a:r>
          </a:p>
          <a:p>
            <a:pPr lvl="1"/>
            <a:r>
              <a:rPr lang="en-US" sz="2400" kern="0" dirty="0"/>
              <a:t>Municipal Employee Training Videos (DVD)</a:t>
            </a:r>
          </a:p>
          <a:p>
            <a:pPr lvl="1"/>
            <a:r>
              <a:rPr lang="en-US" sz="2400" kern="0" dirty="0"/>
              <a:t>Your facility’s Stormwater Municipal Operations Plan (SMOP)</a:t>
            </a:r>
          </a:p>
          <a:p>
            <a:pPr lvl="1"/>
            <a:r>
              <a:rPr lang="en-US" sz="2400" kern="0" dirty="0"/>
              <a:t>Illicit Discharge Detection &amp; Elimination Field Guide</a:t>
            </a:r>
          </a:p>
          <a:p>
            <a:pPr lvl="1"/>
            <a:r>
              <a:rPr lang="en-US" sz="2400" kern="0" dirty="0"/>
              <a:t>Stormwater Resource Handbook</a:t>
            </a:r>
          </a:p>
          <a:p>
            <a:pPr lvl="2"/>
            <a:r>
              <a:rPr lang="en-US" sz="2000" kern="0" dirty="0"/>
              <a:t>Quick reference fact sheets</a:t>
            </a:r>
          </a:p>
          <a:p>
            <a:pPr lvl="2"/>
            <a:endParaRPr lang="en-US" sz="2000" kern="0" dirty="0"/>
          </a:p>
          <a:p>
            <a:pPr lvl="1"/>
            <a:r>
              <a:rPr lang="en-US" i="1" u="sng" kern="0" dirty="0"/>
              <a:t>Your Supervisor &amp; Stormwater Coordinator</a:t>
            </a:r>
          </a:p>
          <a:p>
            <a:endParaRPr lang="en-US" sz="2800" kern="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7537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69149" y="304800"/>
            <a:ext cx="82343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Conclusion</a:t>
            </a:r>
          </a:p>
        </p:txBody>
      </p:sp>
      <p:sp>
        <p:nvSpPr>
          <p:cNvPr id="14" name="Content Placeholder 8"/>
          <p:cNvSpPr txBox="1">
            <a:spLocks/>
          </p:cNvSpPr>
          <p:nvPr/>
        </p:nvSpPr>
        <p:spPr>
          <a:xfrm>
            <a:off x="304800" y="1118032"/>
            <a:ext cx="8763000" cy="551136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/>
              <a:t>Your daily activities have a direct impact on the environment</a:t>
            </a:r>
          </a:p>
          <a:p>
            <a:r>
              <a:rPr lang="en-US" sz="2800" kern="0" dirty="0"/>
              <a:t>It’s required: State and Federal laws</a:t>
            </a:r>
          </a:p>
          <a:p>
            <a:r>
              <a:rPr lang="en-US" sz="2800" kern="0" dirty="0"/>
              <a:t>Educating your staff:</a:t>
            </a:r>
          </a:p>
          <a:p>
            <a:pPr lvl="1"/>
            <a:r>
              <a:rPr lang="en-US" sz="2400" kern="0" dirty="0"/>
              <a:t>Provide handouts with examples</a:t>
            </a:r>
          </a:p>
          <a:p>
            <a:pPr lvl="1"/>
            <a:r>
              <a:rPr lang="en-US" sz="2400" kern="0" dirty="0"/>
              <a:t>Regular trainings</a:t>
            </a:r>
          </a:p>
          <a:p>
            <a:pPr lvl="2"/>
            <a:r>
              <a:rPr lang="en-US" sz="2000" kern="0" dirty="0"/>
              <a:t>One training module per month</a:t>
            </a:r>
          </a:p>
          <a:p>
            <a:pPr lvl="2"/>
            <a:r>
              <a:rPr lang="en-US" sz="2000" kern="0" dirty="0"/>
              <a:t>Trainings coincide with routine safety discussion</a:t>
            </a:r>
          </a:p>
          <a:p>
            <a:pPr lvl="1"/>
            <a:r>
              <a:rPr lang="en-US" sz="2400" kern="0" dirty="0"/>
              <a:t>Test the staff’s knowledge (written or otherwise)</a:t>
            </a:r>
          </a:p>
          <a:p>
            <a:pPr lvl="1"/>
            <a:r>
              <a:rPr lang="en-US" sz="2400" kern="0" dirty="0"/>
              <a:t>Don’t forget seasonal staff and new hires</a:t>
            </a:r>
          </a:p>
          <a:p>
            <a:pPr lvl="1"/>
            <a:r>
              <a:rPr lang="en-US" sz="2400" kern="0" dirty="0"/>
              <a:t>As knowledge grows, provide new content</a:t>
            </a:r>
          </a:p>
          <a:p>
            <a:pPr lvl="1"/>
            <a:r>
              <a:rPr lang="en-US" sz="2400" kern="0" dirty="0"/>
              <a:t>Encourage your staff to speak up</a:t>
            </a:r>
          </a:p>
          <a:p>
            <a:endParaRPr lang="en-US" sz="2400" kern="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52037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685800" y="838200"/>
            <a:ext cx="7772400" cy="1066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kern="0" dirty="0"/>
              <a:t>Thank You for Attending</a:t>
            </a:r>
          </a:p>
          <a:p>
            <a:pPr eaLnBrk="1" hangingPunct="1"/>
            <a:endParaRPr lang="en-US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828800"/>
            <a:ext cx="2438400" cy="2438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 Placeholder 8"/>
          <p:cNvSpPr txBox="1">
            <a:spLocks/>
          </p:cNvSpPr>
          <p:nvPr/>
        </p:nvSpPr>
        <p:spPr>
          <a:xfrm>
            <a:off x="1089457" y="4648200"/>
            <a:ext cx="7368743" cy="2057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kern="0" dirty="0">
                <a:ln w="18415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We all have to do our part to keep our natural resources, environment, and communities clean! </a:t>
            </a:r>
          </a:p>
        </p:txBody>
      </p:sp>
    </p:spTree>
    <p:extLst>
      <p:ext uri="{BB962C8B-B14F-4D97-AF65-F5344CB8AC3E}">
        <p14:creationId xmlns:p14="http://schemas.microsoft.com/office/powerpoint/2010/main" val="3903411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Terms You Should Know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534400" cy="4525963"/>
          </a:xfrm>
        </p:spPr>
        <p:txBody>
          <a:bodyPr/>
          <a:lstStyle/>
          <a:p>
            <a:r>
              <a:rPr lang="en-US" dirty="0"/>
              <a:t>Pollutant – Anything in water or on the ground that can harm plants, animals, and the environment</a:t>
            </a:r>
          </a:p>
          <a:p>
            <a:pPr lvl="4"/>
            <a:endParaRPr lang="en-US" dirty="0"/>
          </a:p>
          <a:p>
            <a:r>
              <a:rPr lang="en-US" dirty="0"/>
              <a:t>Erosion – Wearing away of land by water or wind</a:t>
            </a:r>
          </a:p>
          <a:p>
            <a:pPr lvl="4"/>
            <a:endParaRPr lang="en-US" dirty="0"/>
          </a:p>
          <a:p>
            <a:r>
              <a:rPr lang="en-US" dirty="0"/>
              <a:t>Sediment – Solid material that is transported by water, ice or wind</a:t>
            </a:r>
            <a:br>
              <a:rPr lang="en-US" dirty="0"/>
            </a:br>
            <a:endParaRPr lang="en-US" b="1" i="1" u="sng" dirty="0"/>
          </a:p>
        </p:txBody>
      </p:sp>
      <p:sp>
        <p:nvSpPr>
          <p:cNvPr id="4" name="Rectangle 3"/>
          <p:cNvSpPr/>
          <p:nvPr/>
        </p:nvSpPr>
        <p:spPr>
          <a:xfrm>
            <a:off x="2590800" y="6096000"/>
            <a:ext cx="42210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u="sng" dirty="0">
                <a:latin typeface="Century Gothic" panose="020B0502020202020204" pitchFamily="34" charset="0"/>
              </a:rPr>
              <a:t>Sediment is a pollutant!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534400" cy="4525963"/>
          </a:xfrm>
        </p:spPr>
        <p:txBody>
          <a:bodyPr/>
          <a:lstStyle/>
          <a:p>
            <a:r>
              <a:rPr lang="en-US" sz="2800" dirty="0"/>
              <a:t>Inaction can lead to water quality problems and noncompliance/fines/penalties</a:t>
            </a:r>
          </a:p>
          <a:p>
            <a:endParaRPr lang="en-US" sz="2800" dirty="0"/>
          </a:p>
          <a:p>
            <a:r>
              <a:rPr lang="en-US" sz="2800" dirty="0"/>
              <a:t>Lead by example</a:t>
            </a:r>
          </a:p>
          <a:p>
            <a:endParaRPr lang="en-US" sz="2800" dirty="0"/>
          </a:p>
          <a:p>
            <a:r>
              <a:rPr lang="en-US" sz="2800" dirty="0"/>
              <a:t>Anything left on the ground will likely get washed to our creeks, rivers and lakes</a:t>
            </a:r>
          </a:p>
          <a:p>
            <a:endParaRPr lang="en-US" sz="2800" dirty="0"/>
          </a:p>
          <a:p>
            <a:r>
              <a:rPr lang="en-US" sz="2800" dirty="0"/>
              <a:t>If you wouldn’t swim in it or drink it, keep it out of the storm system</a:t>
            </a:r>
          </a:p>
          <a:p>
            <a:pPr lvl="4"/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925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715962"/>
          </a:xfrm>
        </p:spPr>
        <p:txBody>
          <a:bodyPr/>
          <a:lstStyle/>
          <a:p>
            <a:pPr algn="l"/>
            <a:r>
              <a:rPr lang="en-US" sz="2800" dirty="0"/>
              <a:t>1.1 General Facility Operations &amp; Maintenance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half" idx="1"/>
          </p:nvPr>
        </p:nvSpPr>
        <p:spPr>
          <a:xfrm>
            <a:off x="381000" y="1066800"/>
            <a:ext cx="4876800" cy="5181600"/>
          </a:xfrm>
        </p:spPr>
        <p:txBody>
          <a:bodyPr/>
          <a:lstStyle/>
          <a:p>
            <a:r>
              <a:rPr lang="en-US" sz="2400" dirty="0"/>
              <a:t>Confine work to designated space</a:t>
            </a:r>
          </a:p>
          <a:p>
            <a:r>
              <a:rPr lang="en-US" sz="2400" dirty="0"/>
              <a:t>Keep workspaces </a:t>
            </a:r>
            <a:r>
              <a:rPr lang="en-US" sz="2400" b="1" i="1" u="sng" dirty="0"/>
              <a:t>clean &amp; organized</a:t>
            </a:r>
          </a:p>
          <a:p>
            <a:r>
              <a:rPr lang="en-US" sz="2400" dirty="0"/>
              <a:t>Know where spill kits are located</a:t>
            </a:r>
          </a:p>
          <a:p>
            <a:r>
              <a:rPr lang="en-US" sz="2400" dirty="0"/>
              <a:t>Check equipment regularly for leaks – EVERY MORNING</a:t>
            </a:r>
          </a:p>
          <a:p>
            <a:r>
              <a:rPr lang="en-US" sz="2400" dirty="0"/>
              <a:t>Leaking equipment should be stored inside, with a pan to catch drips</a:t>
            </a:r>
          </a:p>
          <a:p>
            <a:r>
              <a:rPr lang="en-US" sz="2400" dirty="0"/>
              <a:t>Sweep parking lot regularly and before each rain event</a:t>
            </a:r>
          </a:p>
        </p:txBody>
      </p:sp>
      <p:pic>
        <p:nvPicPr>
          <p:cNvPr id="17" name="Picture 3" descr="02-06-09 033 (Medium)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219200"/>
            <a:ext cx="3733800" cy="497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Placeholder 14"/>
          <p:cNvSpPr txBox="1">
            <a:spLocks/>
          </p:cNvSpPr>
          <p:nvPr/>
        </p:nvSpPr>
        <p:spPr bwMode="auto">
          <a:xfrm>
            <a:off x="381000" y="6248400"/>
            <a:ext cx="7467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you don’t know, </a:t>
            </a: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ask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your supervisor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819"/>
            <a:ext cx="685800" cy="2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13418</TotalTime>
  <Words>2237</Words>
  <Application>Microsoft Office PowerPoint</Application>
  <PresentationFormat>On-screen Show (4:3)</PresentationFormat>
  <Paragraphs>364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1" baseType="lpstr">
      <vt:lpstr>Arial</vt:lpstr>
      <vt:lpstr>Century Gothic</vt:lpstr>
      <vt:lpstr>Wingdings</vt:lpstr>
      <vt:lpstr>Default Design</vt:lpstr>
      <vt:lpstr>PowerPoint Presentation</vt:lpstr>
      <vt:lpstr>PowerPoint Presentation</vt:lpstr>
      <vt:lpstr>Introduction to Stormwater Quality</vt:lpstr>
      <vt:lpstr>PowerPoint Presentation</vt:lpstr>
      <vt:lpstr>Things You Should Know</vt:lpstr>
      <vt:lpstr>Your Resources</vt:lpstr>
      <vt:lpstr>Terms You Should Know</vt:lpstr>
      <vt:lpstr>Remember….</vt:lpstr>
      <vt:lpstr>1.1 General Facility Operations &amp; Maintenance</vt:lpstr>
      <vt:lpstr>PowerPoint Presentation</vt:lpstr>
      <vt:lpstr>1.2 Material Storage</vt:lpstr>
      <vt:lpstr>1.2 Material Storage</vt:lpstr>
      <vt:lpstr>1.3 Bulk Material Storage</vt:lpstr>
      <vt:lpstr>1.3 Bulk Material Storage</vt:lpstr>
      <vt:lpstr>1.4 Floor Drains</vt:lpstr>
      <vt:lpstr>1.4 Floor Drains</vt:lpstr>
      <vt:lpstr>1.5 Waste Disposal—General</vt:lpstr>
      <vt:lpstr>1.5 Waste Disposal—General</vt:lpstr>
      <vt:lpstr>1.6 Waste Disposal—Specific</vt:lpstr>
      <vt:lpstr>1.6 Waste Disposal—Specific</vt:lpstr>
      <vt:lpstr>2.1 General Fueling Procedures</vt:lpstr>
      <vt:lpstr>2.1 General Fueling Procedures</vt:lpstr>
      <vt:lpstr>2.2 Fuel Spill Procedures</vt:lpstr>
      <vt:lpstr>2.2 Fuel Spill Procedures</vt:lpstr>
      <vt:lpstr>3.1 Small Spill Procedures</vt:lpstr>
      <vt:lpstr>3.1 Small Spill Procedures</vt:lpstr>
      <vt:lpstr>3.2 Leaking Equipment and Vehicles</vt:lpstr>
      <vt:lpstr>3.2 Leaking Equipment and Vehicles</vt:lpstr>
      <vt:lpstr>3.3 Large Spill Procedures</vt:lpstr>
      <vt:lpstr>3.3 Large Spill Procedures</vt:lpstr>
      <vt:lpstr>4.1 Maintenance and Repair Procedures </vt:lpstr>
      <vt:lpstr>4.1 Maintenance and Repair Procedures </vt:lpstr>
      <vt:lpstr>4.2 Vehicle Cleaning &amp; Storage Procedures</vt:lpstr>
      <vt:lpstr>4.2 Vehicle Cleaning &amp; Storage Procedures</vt:lpstr>
      <vt:lpstr>5.1 Catch Basin Maintenance</vt:lpstr>
      <vt:lpstr>5.1 Catch Basin Maintenance</vt:lpstr>
      <vt:lpstr>5.2 Minimizing Erosion and Sediment Releases at Project Sites</vt:lpstr>
      <vt:lpstr>5.2 Minimizing Erosion and Sediment Releases at Project Sites</vt:lpstr>
      <vt:lpstr>5.3 Pumping &amp; Dewatering Operations</vt:lpstr>
      <vt:lpstr>5.3 Pumping &amp; Dewatering Operations</vt:lpstr>
      <vt:lpstr>5.4 Outlet Protection &amp; Scour Prevention</vt:lpstr>
      <vt:lpstr>5.4 Outlet Protection &amp; Scour Prevention</vt:lpstr>
      <vt:lpstr>6.1 Street Sweeping Procedures</vt:lpstr>
      <vt:lpstr>6.1 Street Sweeping Procedures</vt:lpstr>
      <vt:lpstr>6.2 Disposal of Street Sweeping and Litter / Waste Collections</vt:lpstr>
      <vt:lpstr>6.2 Disposal of Street Sweeping and Litter / Waste Collections</vt:lpstr>
      <vt:lpstr>7.1 Leaf and Woody Debris Collection Procedures</vt:lpstr>
      <vt:lpstr>7.1 Leaf and Woody Debris Collection Procedures</vt:lpstr>
      <vt:lpstr>7.2 Disposal of Leaf and Woody Material</vt:lpstr>
      <vt:lpstr>7.2 Disposal of Leaf and Woody Material</vt:lpstr>
      <vt:lpstr>8.1 Plowing and De-icing Operations</vt:lpstr>
      <vt:lpstr>8.1 Plowing and De-icing Operations</vt:lpstr>
      <vt:lpstr>8.2 Salt Storage and Handling</vt:lpstr>
      <vt:lpstr>8.2 Salt Storage and Handling</vt:lpstr>
      <vt:lpstr>8.3 Winter Equipment Cleaning &amp; Storage</vt:lpstr>
      <vt:lpstr>8.3 Winter Equipment Cleaning &amp; Storage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Stantec Consulting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Kevin Bruce</dc:creator>
  <dc:description>DRAFT!!!</dc:description>
  <cp:lastModifiedBy>Allison Padron</cp:lastModifiedBy>
  <cp:revision>346</cp:revision>
  <cp:lastPrinted>2014-11-12T21:01:23Z</cp:lastPrinted>
  <dcterms:created xsi:type="dcterms:W3CDTF">2010-03-26T13:07:05Z</dcterms:created>
  <dcterms:modified xsi:type="dcterms:W3CDTF">2021-10-27T15:48:49Z</dcterms:modified>
</cp:coreProperties>
</file>